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57" r:id="rId2"/>
    <p:sldId id="260" r:id="rId3"/>
    <p:sldId id="259" r:id="rId4"/>
    <p:sldId id="261" r:id="rId5"/>
    <p:sldId id="262" r:id="rId6"/>
    <p:sldId id="263" r:id="rId7"/>
    <p:sldId id="264" r:id="rId8"/>
    <p:sldId id="265" r:id="rId9"/>
    <p:sldId id="266" r:id="rId10"/>
    <p:sldId id="268" r:id="rId11"/>
    <p:sldId id="267" r:id="rId12"/>
    <p:sldId id="269" r:id="rId13"/>
    <p:sldId id="270" r:id="rId14"/>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576" autoAdjust="0"/>
  </p:normalViewPr>
  <p:slideViewPr>
    <p:cSldViewPr>
      <p:cViewPr varScale="1">
        <p:scale>
          <a:sx n="73" d="100"/>
          <a:sy n="73" d="100"/>
        </p:scale>
        <p:origin x="-107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7" name="6 - Στρογγύλεμα διαγώνιας γωνίας του ορθογωνίου"/>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 Τίτλος"/>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l-GR" smtClean="0"/>
              <a:t>Kλικ για επεξεργασία του τίτλου</a:t>
            </a:r>
            <a:endParaRPr kumimoji="0" lang="en-US"/>
          </a:p>
        </p:txBody>
      </p:sp>
      <p:sp>
        <p:nvSpPr>
          <p:cNvPr id="9" name="8 - Υπότιτλος"/>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l-GR" smtClean="0"/>
              <a:t>Κάντε κλικ για να επεξεργαστείτε τον υπότιτλο του υποδείγματος</a:t>
            </a:r>
            <a:endParaRPr kumimoji="0" lang="en-US"/>
          </a:p>
        </p:txBody>
      </p:sp>
      <p:sp>
        <p:nvSpPr>
          <p:cNvPr id="10" name="9 - Θέση ημερομηνίας"/>
          <p:cNvSpPr>
            <a:spLocks noGrp="1"/>
          </p:cNvSpPr>
          <p:nvPr>
            <p:ph type="dt" sz="half" idx="10"/>
          </p:nvPr>
        </p:nvSpPr>
        <p:spPr>
          <a:xfrm>
            <a:off x="5562600" y="6509004"/>
            <a:ext cx="3002280" cy="274320"/>
          </a:xfrm>
        </p:spPr>
        <p:txBody>
          <a:bodyPr vert="horz" rtlCol="0"/>
          <a:lstStyle>
            <a:extLst/>
          </a:lstStyle>
          <a:p>
            <a:fld id="{39885869-E523-415F-8288-421BEDEEA09B}" type="datetimeFigureOut">
              <a:rPr lang="el-GR" smtClean="0"/>
              <a:pPr/>
              <a:t>2/4/2013</a:t>
            </a:fld>
            <a:endParaRPr lang="el-GR"/>
          </a:p>
        </p:txBody>
      </p:sp>
      <p:sp>
        <p:nvSpPr>
          <p:cNvPr id="11" name="10 - Θέση αριθμού διαφάνειας"/>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FFECB05-E35B-4578-82E4-E29B980CFC5B}" type="slidenum">
              <a:rPr lang="el-GR" smtClean="0"/>
              <a:pPr/>
              <a:t>‹#›</a:t>
            </a:fld>
            <a:endParaRPr lang="el-GR"/>
          </a:p>
        </p:txBody>
      </p:sp>
      <p:sp>
        <p:nvSpPr>
          <p:cNvPr id="12" name="11 - Θέση υποσέλιδου"/>
          <p:cNvSpPr>
            <a:spLocks noGrp="1"/>
          </p:cNvSpPr>
          <p:nvPr>
            <p:ph type="ftr" sz="quarter" idx="12"/>
          </p:nvPr>
        </p:nvSpPr>
        <p:spPr>
          <a:xfrm>
            <a:off x="1600200" y="6509004"/>
            <a:ext cx="3907464" cy="274320"/>
          </a:xfrm>
        </p:spPr>
        <p:txBody>
          <a:bodyPr vert="horz" rtlCol="0"/>
          <a:lstStyle>
            <a:extLst/>
          </a:lstStyle>
          <a:p>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39885869-E523-415F-8288-421BEDEEA09B}" type="datetimeFigureOut">
              <a:rPr lang="el-GR" smtClean="0"/>
              <a:pPr/>
              <a:t>2/4/2013</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1FFECB05-E35B-4578-82E4-E29B980CFC5B}"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lvl1pPr algn="l">
              <a:defRPr/>
            </a:lvl1pPr>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39885869-E523-415F-8288-421BEDEEA09B}" type="datetimeFigureOut">
              <a:rPr lang="el-GR" smtClean="0"/>
              <a:pPr/>
              <a:t>2/4/2013</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1FFECB05-E35B-4578-82E4-E29B980CFC5B}"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7" name="6 - Ορθογώνιο"/>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39885869-E523-415F-8288-421BEDEEA09B}" type="datetimeFigureOut">
              <a:rPr lang="el-GR" smtClean="0"/>
              <a:pPr/>
              <a:t>2/4/2013</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1FFECB05-E35B-4578-82E4-E29B980CFC5B}"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Ref idx="1001">
        <a:schemeClr val="bg2"/>
      </p:bgRef>
    </p:bg>
    <p:spTree>
      <p:nvGrpSpPr>
        <p:cNvPr id="1" name=""/>
        <p:cNvGrpSpPr/>
        <p:nvPr/>
      </p:nvGrpSpPr>
      <p:grpSpPr>
        <a:xfrm>
          <a:off x="0" y="0"/>
          <a:ext cx="0" cy="0"/>
          <a:chOff x="0" y="0"/>
          <a:chExt cx="0" cy="0"/>
        </a:xfrm>
      </p:grpSpPr>
      <p:sp>
        <p:nvSpPr>
          <p:cNvPr id="7" name="6 - Ορθογώνιο"/>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 Τίτλος"/>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l-GR" smtClean="0"/>
              <a:t>Kλικ για επεξεργασία των στυλ του υποδείγματος</a:t>
            </a:r>
          </a:p>
        </p:txBody>
      </p:sp>
      <p:sp>
        <p:nvSpPr>
          <p:cNvPr id="8" name="7 - Θέση ημερομηνίας"/>
          <p:cNvSpPr>
            <a:spLocks noGrp="1"/>
          </p:cNvSpPr>
          <p:nvPr>
            <p:ph type="dt" sz="half" idx="10"/>
          </p:nvPr>
        </p:nvSpPr>
        <p:spPr>
          <a:xfrm>
            <a:off x="5562600" y="6513670"/>
            <a:ext cx="3002280" cy="274320"/>
          </a:xfrm>
        </p:spPr>
        <p:txBody>
          <a:bodyPr vert="horz" rtlCol="0"/>
          <a:lstStyle>
            <a:extLst/>
          </a:lstStyle>
          <a:p>
            <a:fld id="{39885869-E523-415F-8288-421BEDEEA09B}" type="datetimeFigureOut">
              <a:rPr lang="el-GR" smtClean="0"/>
              <a:pPr/>
              <a:t>2/4/2013</a:t>
            </a:fld>
            <a:endParaRPr lang="el-GR"/>
          </a:p>
        </p:txBody>
      </p:sp>
      <p:sp>
        <p:nvSpPr>
          <p:cNvPr id="9" name="8 - Θέση αριθμού διαφάνειας"/>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FFECB05-E35B-4578-82E4-E29B980CFC5B}" type="slidenum">
              <a:rPr lang="el-GR" smtClean="0"/>
              <a:pPr/>
              <a:t>‹#›</a:t>
            </a:fld>
            <a:endParaRPr lang="el-GR"/>
          </a:p>
        </p:txBody>
      </p:sp>
      <p:sp>
        <p:nvSpPr>
          <p:cNvPr id="10" name="9 - Θέση υποσέλιδου"/>
          <p:cNvSpPr>
            <a:spLocks noGrp="1"/>
          </p:cNvSpPr>
          <p:nvPr>
            <p:ph type="ftr" sz="quarter" idx="12"/>
          </p:nvPr>
        </p:nvSpPr>
        <p:spPr>
          <a:xfrm>
            <a:off x="1600200" y="6513670"/>
            <a:ext cx="3907464" cy="274320"/>
          </a:xfrm>
        </p:spPr>
        <p:txBody>
          <a:bodyPr vert="horz" rtlCol="0"/>
          <a:lstStyle>
            <a:extLst/>
          </a:lstStyle>
          <a:p>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39885869-E523-415F-8288-421BEDEEA09B}" type="datetimeFigureOut">
              <a:rPr lang="el-GR" smtClean="0"/>
              <a:pPr/>
              <a:t>2/4/2013</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a:xfrm>
            <a:off x="8641080" y="6514568"/>
            <a:ext cx="464288" cy="274320"/>
          </a:xfrm>
        </p:spPr>
        <p:txBody>
          <a:bodyPr/>
          <a:lstStyle>
            <a:extLst/>
          </a:lstStyle>
          <a:p>
            <a:fld id="{1FFECB05-E35B-4578-82E4-E29B980CFC5B}" type="slidenum">
              <a:rPr lang="el-GR" smtClean="0"/>
              <a:pPr/>
              <a:t>‹#›</a:t>
            </a:fld>
            <a:endParaRPr lang="el-GR"/>
          </a:p>
        </p:txBody>
      </p:sp>
      <p:sp>
        <p:nvSpPr>
          <p:cNvPr id="10" name="9 - Ορθογώνιο"/>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10" name="9 - Ορθογώνιο"/>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 Ορθογώνιο"/>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 Τίτλος"/>
          <p:cNvSpPr>
            <a:spLocks noGrp="1"/>
          </p:cNvSpPr>
          <p:nvPr>
            <p:ph type="title"/>
          </p:nvPr>
        </p:nvSpPr>
        <p:spPr>
          <a:xfrm>
            <a:off x="457200" y="251948"/>
            <a:ext cx="8229600" cy="1143000"/>
          </a:xfrm>
        </p:spPr>
        <p:txBody>
          <a:bodyPr anchor="b"/>
          <a:lstStyle>
            <a:lvl1pPr>
              <a:defRPr/>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extLst/>
          </a:lstStyle>
          <a:p>
            <a:fld id="{39885869-E523-415F-8288-421BEDEEA09B}" type="datetimeFigureOut">
              <a:rPr lang="el-GR" smtClean="0"/>
              <a:pPr/>
              <a:t>2/4/2013</a:t>
            </a:fld>
            <a:endParaRPr lang="el-GR"/>
          </a:p>
        </p:txBody>
      </p:sp>
      <p:sp>
        <p:nvSpPr>
          <p:cNvPr id="8" name="7 - Θέση υποσέλιδου"/>
          <p:cNvSpPr>
            <a:spLocks noGrp="1"/>
          </p:cNvSpPr>
          <p:nvPr>
            <p:ph type="ftr" sz="quarter" idx="11"/>
          </p:nvPr>
        </p:nvSpPr>
        <p:spPr/>
        <p:txBody>
          <a:bodyPr/>
          <a:lstStyle>
            <a:extLst/>
          </a:lstStyle>
          <a:p>
            <a:endParaRPr lang="el-GR"/>
          </a:p>
        </p:txBody>
      </p:sp>
      <p:sp>
        <p:nvSpPr>
          <p:cNvPr id="9" name="8 - Θέση αριθμού διαφάνειας"/>
          <p:cNvSpPr>
            <a:spLocks noGrp="1"/>
          </p:cNvSpPr>
          <p:nvPr>
            <p:ph type="sldNum" sz="quarter" idx="12"/>
          </p:nvPr>
        </p:nvSpPr>
        <p:spPr>
          <a:xfrm>
            <a:off x="8641080" y="6514568"/>
            <a:ext cx="464288" cy="274320"/>
          </a:xfrm>
        </p:spPr>
        <p:txBody>
          <a:bodyPr/>
          <a:lstStyle>
            <a:extLst/>
          </a:lstStyle>
          <a:p>
            <a:fld id="{1FFECB05-E35B-4578-82E4-E29B980CFC5B}"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53218"/>
            <a:ext cx="8229600" cy="1143000"/>
          </a:xfrm>
        </p:spPr>
        <p:txBody>
          <a:bodyPr/>
          <a:lstStyle>
            <a:extLst/>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extLst/>
          </a:lstStyle>
          <a:p>
            <a:fld id="{39885869-E523-415F-8288-421BEDEEA09B}" type="datetimeFigureOut">
              <a:rPr lang="el-GR" smtClean="0"/>
              <a:pPr/>
              <a:t>2/4/2013</a:t>
            </a:fld>
            <a:endParaRPr lang="el-GR"/>
          </a:p>
        </p:txBody>
      </p:sp>
      <p:sp>
        <p:nvSpPr>
          <p:cNvPr id="4" name="3 - Θέση υποσέλιδου"/>
          <p:cNvSpPr>
            <a:spLocks noGrp="1"/>
          </p:cNvSpPr>
          <p:nvPr>
            <p:ph type="ftr" sz="quarter" idx="11"/>
          </p:nvPr>
        </p:nvSpPr>
        <p:spPr/>
        <p:txBody>
          <a:bodyPr/>
          <a:lstStyle>
            <a:extLst/>
          </a:lstStyle>
          <a:p>
            <a:endParaRPr lang="el-GR"/>
          </a:p>
        </p:txBody>
      </p:sp>
      <p:sp>
        <p:nvSpPr>
          <p:cNvPr id="5" name="4 - Θέση αριθμού διαφάνειας"/>
          <p:cNvSpPr>
            <a:spLocks noGrp="1"/>
          </p:cNvSpPr>
          <p:nvPr>
            <p:ph type="sldNum" sz="quarter" idx="12"/>
          </p:nvPr>
        </p:nvSpPr>
        <p:spPr/>
        <p:txBody>
          <a:bodyPr/>
          <a:lstStyle>
            <a:extLst/>
          </a:lstStyle>
          <a:p>
            <a:fld id="{1FFECB05-E35B-4578-82E4-E29B980CFC5B}" type="slidenum">
              <a:rPr lang="el-GR" smtClean="0"/>
              <a:pPr/>
              <a:t>‹#›</a:t>
            </a:fld>
            <a:endParaRPr lang="el-GR"/>
          </a:p>
        </p:txBody>
      </p:sp>
      <p:sp>
        <p:nvSpPr>
          <p:cNvPr id="7" name="6 - Ορθογώνιο"/>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extLst/>
          </a:lstStyle>
          <a:p>
            <a:fld id="{39885869-E523-415F-8288-421BEDEEA09B}" type="datetimeFigureOut">
              <a:rPr lang="el-GR" smtClean="0"/>
              <a:pPr/>
              <a:t>2/4/2013</a:t>
            </a:fld>
            <a:endParaRPr lang="el-GR"/>
          </a:p>
        </p:txBody>
      </p:sp>
      <p:sp>
        <p:nvSpPr>
          <p:cNvPr id="3" name="2 - Θέση υποσέλιδου"/>
          <p:cNvSpPr>
            <a:spLocks noGrp="1"/>
          </p:cNvSpPr>
          <p:nvPr>
            <p:ph type="ftr" sz="quarter" idx="11"/>
          </p:nvPr>
        </p:nvSpPr>
        <p:spPr/>
        <p:txBody>
          <a:bodyPr/>
          <a:lstStyle>
            <a:extLst/>
          </a:lstStyle>
          <a:p>
            <a:endParaRPr lang="el-GR"/>
          </a:p>
        </p:txBody>
      </p:sp>
      <p:sp>
        <p:nvSpPr>
          <p:cNvPr id="4" name="3 - Θέση αριθμού διαφάνειας"/>
          <p:cNvSpPr>
            <a:spLocks noGrp="1"/>
          </p:cNvSpPr>
          <p:nvPr>
            <p:ph type="sldNum" sz="quarter" idx="12"/>
          </p:nvPr>
        </p:nvSpPr>
        <p:spPr/>
        <p:txBody>
          <a:bodyPr/>
          <a:lstStyle>
            <a:extLst/>
          </a:lstStyle>
          <a:p>
            <a:fld id="{1FFECB05-E35B-4578-82E4-E29B980CFC5B}"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bg>
      <p:bgRef idx="1001">
        <a:schemeClr val="bg2"/>
      </p:bgRef>
    </p:bg>
    <p:spTree>
      <p:nvGrpSpPr>
        <p:cNvPr id="1" name=""/>
        <p:cNvGrpSpPr/>
        <p:nvPr/>
      </p:nvGrpSpPr>
      <p:grpSpPr>
        <a:xfrm>
          <a:off x="0" y="0"/>
          <a:ext cx="0" cy="0"/>
          <a:chOff x="0" y="0"/>
          <a:chExt cx="0" cy="0"/>
        </a:xfrm>
      </p:grpSpPr>
      <p:sp>
        <p:nvSpPr>
          <p:cNvPr id="8" name="7 - Ορθογώνιο"/>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 Τίτλος"/>
          <p:cNvSpPr>
            <a:spLocks noGrp="1"/>
          </p:cNvSpPr>
          <p:nvPr>
            <p:ph type="title"/>
          </p:nvPr>
        </p:nvSpPr>
        <p:spPr>
          <a:xfrm>
            <a:off x="4963136" y="304800"/>
            <a:ext cx="3931920" cy="762000"/>
          </a:xfrm>
        </p:spPr>
        <p:txBody>
          <a:bodyPr anchor="b"/>
          <a:lstStyle>
            <a:lvl1pPr marL="0" algn="r">
              <a:buNone/>
              <a:defRPr sz="2000" b="1"/>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9" name="8 - Θέση ημερομηνίας"/>
          <p:cNvSpPr>
            <a:spLocks noGrp="1"/>
          </p:cNvSpPr>
          <p:nvPr>
            <p:ph type="dt" sz="half" idx="10"/>
          </p:nvPr>
        </p:nvSpPr>
        <p:spPr>
          <a:xfrm>
            <a:off x="5562600" y="6513670"/>
            <a:ext cx="3002280" cy="274320"/>
          </a:xfrm>
        </p:spPr>
        <p:txBody>
          <a:bodyPr vert="horz" rtlCol="0"/>
          <a:lstStyle>
            <a:extLst/>
          </a:lstStyle>
          <a:p>
            <a:fld id="{39885869-E523-415F-8288-421BEDEEA09B}" type="datetimeFigureOut">
              <a:rPr lang="el-GR" smtClean="0"/>
              <a:pPr/>
              <a:t>2/4/2013</a:t>
            </a:fld>
            <a:endParaRPr lang="el-GR"/>
          </a:p>
        </p:txBody>
      </p:sp>
      <p:sp>
        <p:nvSpPr>
          <p:cNvPr id="10" name="9 - Θέση αριθμού διαφάνειας"/>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FFECB05-E35B-4578-82E4-E29B980CFC5B}" type="slidenum">
              <a:rPr lang="el-GR" smtClean="0"/>
              <a:pPr/>
              <a:t>‹#›</a:t>
            </a:fld>
            <a:endParaRPr lang="el-GR"/>
          </a:p>
        </p:txBody>
      </p:sp>
      <p:sp>
        <p:nvSpPr>
          <p:cNvPr id="11" name="10 - Θέση υποσέλιδου"/>
          <p:cNvSpPr>
            <a:spLocks noGrp="1"/>
          </p:cNvSpPr>
          <p:nvPr>
            <p:ph type="ftr" sz="quarter" idx="12"/>
          </p:nvPr>
        </p:nvSpPr>
        <p:spPr>
          <a:xfrm>
            <a:off x="1600200" y="6513670"/>
            <a:ext cx="3907464" cy="274320"/>
          </a:xfrm>
        </p:spPr>
        <p:txBody>
          <a:bodyPr vert="horz" rtlCol="0"/>
          <a:lstStyle>
            <a:extLst/>
          </a:lstStyle>
          <a:p>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3040443" y="4724400"/>
            <a:ext cx="5486400" cy="664536"/>
          </a:xfrm>
        </p:spPr>
        <p:txBody>
          <a:bodyPr anchor="b"/>
          <a:lstStyle>
            <a:lvl1pPr marL="0" algn="r">
              <a:buNone/>
              <a:defRPr sz="2000" b="1"/>
            </a:lvl1pPr>
            <a:extLst/>
          </a:lstStyle>
          <a:p>
            <a:r>
              <a:rPr kumimoji="0" lang="el-GR" smtClean="0"/>
              <a:t>Kλικ για επεξεργασία του τίτλου</a:t>
            </a:r>
            <a:endParaRPr kumimoji="0" lang="en-US"/>
          </a:p>
        </p:txBody>
      </p:sp>
      <p:sp>
        <p:nvSpPr>
          <p:cNvPr id="4" name="3 - Θέση κειμένου"/>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l-GR" smtClean="0"/>
              <a:t>Kλικ για επεξεργασία των στυλ του υποδείγματος</a:t>
            </a:r>
          </a:p>
        </p:txBody>
      </p:sp>
      <p:sp>
        <p:nvSpPr>
          <p:cNvPr id="13" name="12 - Θέση εικόνας"/>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l-GR" smtClean="0">
                <a:solidFill>
                  <a:schemeClr val="lt1"/>
                </a:solidFill>
                <a:latin typeface="+mn-lt"/>
                <a:ea typeface="+mn-ea"/>
                <a:cs typeface="+mn-cs"/>
              </a:rPr>
              <a:t>Κάντε κλικ στο εικονίδιο για να προσθέσετε μια εικόνα</a:t>
            </a:r>
            <a:endParaRPr kumimoji="0" lang="en-US" dirty="0">
              <a:solidFill>
                <a:schemeClr val="lt1"/>
              </a:solidFill>
              <a:latin typeface="+mn-lt"/>
              <a:ea typeface="+mn-ea"/>
              <a:cs typeface="+mn-cs"/>
            </a:endParaRPr>
          </a:p>
        </p:txBody>
      </p:sp>
      <p:sp>
        <p:nvSpPr>
          <p:cNvPr id="8" name="7 - Θέση ημερομηνίας"/>
          <p:cNvSpPr>
            <a:spLocks noGrp="1"/>
          </p:cNvSpPr>
          <p:nvPr>
            <p:ph type="dt" sz="half" idx="10"/>
          </p:nvPr>
        </p:nvSpPr>
        <p:spPr>
          <a:xfrm>
            <a:off x="5562600" y="6509004"/>
            <a:ext cx="3002280" cy="274320"/>
          </a:xfrm>
        </p:spPr>
        <p:txBody>
          <a:bodyPr vert="horz" rtlCol="0"/>
          <a:lstStyle>
            <a:extLst/>
          </a:lstStyle>
          <a:p>
            <a:fld id="{39885869-E523-415F-8288-421BEDEEA09B}" type="datetimeFigureOut">
              <a:rPr lang="el-GR" smtClean="0"/>
              <a:pPr/>
              <a:t>2/4/2013</a:t>
            </a:fld>
            <a:endParaRPr lang="el-GR"/>
          </a:p>
        </p:txBody>
      </p:sp>
      <p:sp>
        <p:nvSpPr>
          <p:cNvPr id="9" name="8 - Θέση αριθμού διαφάνειας"/>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FFECB05-E35B-4578-82E4-E29B980CFC5B}" type="slidenum">
              <a:rPr lang="el-GR" smtClean="0"/>
              <a:pPr/>
              <a:t>‹#›</a:t>
            </a:fld>
            <a:endParaRPr lang="el-GR"/>
          </a:p>
        </p:txBody>
      </p:sp>
      <p:sp>
        <p:nvSpPr>
          <p:cNvPr id="10" name="9 - Θέση υποσέλιδου"/>
          <p:cNvSpPr>
            <a:spLocks noGrp="1"/>
          </p:cNvSpPr>
          <p:nvPr>
            <p:ph type="ftr" sz="quarter" idx="12"/>
          </p:nvPr>
        </p:nvSpPr>
        <p:spPr>
          <a:xfrm>
            <a:off x="1600200" y="6509004"/>
            <a:ext cx="3907464" cy="274320"/>
          </a:xfrm>
        </p:spPr>
        <p:txBody>
          <a:bodyPr vert="horz" rtlCol="0"/>
          <a:lstStyle>
            <a:extLst/>
          </a:lstStyle>
          <a:p>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 Στρογγύλεμα διαγώνιας γωνίας του ορθογωνίου"/>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 Θέση υποσέλιδου"/>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l-GR"/>
          </a:p>
        </p:txBody>
      </p:sp>
      <p:sp>
        <p:nvSpPr>
          <p:cNvPr id="14" name="13 - Θέση ημερομηνίας"/>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39885869-E523-415F-8288-421BEDEEA09B}" type="datetimeFigureOut">
              <a:rPr lang="el-GR" smtClean="0"/>
              <a:pPr/>
              <a:t>2/4/2013</a:t>
            </a:fld>
            <a:endParaRPr lang="el-GR"/>
          </a:p>
        </p:txBody>
      </p:sp>
      <p:sp>
        <p:nvSpPr>
          <p:cNvPr id="23" name="22 - Θέση αριθμού διαφάνειας"/>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FFECB05-E35B-4578-82E4-E29B980CFC5B}" type="slidenum">
              <a:rPr lang="el-GR" smtClean="0"/>
              <a:pPr/>
              <a:t>‹#›</a:t>
            </a:fld>
            <a:endParaRPr lang="el-GR"/>
          </a:p>
        </p:txBody>
      </p:sp>
      <p:sp>
        <p:nvSpPr>
          <p:cNvPr id="22" name="21 - Θέση τίτλου"/>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l-GR" smtClean="0"/>
              <a:t>Kλικ για επεξεργασία του τίτλου</a:t>
            </a:r>
            <a:endParaRPr kumimoji="0" lang="en-US"/>
          </a:p>
        </p:txBody>
      </p:sp>
      <p:sp>
        <p:nvSpPr>
          <p:cNvPr id="13" name="12 - Θέση κειμένου"/>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Tree>
  </p:cSld>
  <p:clrMap bg1="dk1" tx1="lt1" bg2="dk2"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71472" y="2643182"/>
            <a:ext cx="8229600" cy="1143000"/>
          </a:xfrm>
        </p:spPr>
        <p:txBody>
          <a:bodyPr>
            <a:noAutofit/>
          </a:bodyPr>
          <a:lstStyle/>
          <a:p>
            <a:pPr algn="ctr"/>
            <a:r>
              <a:rPr lang="el-GR" sz="8000" dirty="0" smtClean="0"/>
              <a:t>ΕΘΕΛΟΝΤΙΣΜΟΣ ΚΑΙ ΥΓΕΙΑ</a:t>
            </a:r>
            <a:endParaRPr lang="el-GR" sz="8000" dirty="0"/>
          </a:p>
        </p:txBody>
      </p:sp>
    </p:spTree>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5400" b="1" dirty="0" smtClean="0"/>
              <a:t>ΑΙΤΙΑ</a:t>
            </a:r>
            <a:endParaRPr lang="el-GR" sz="5400" b="1" dirty="0"/>
          </a:p>
        </p:txBody>
      </p:sp>
      <p:sp>
        <p:nvSpPr>
          <p:cNvPr id="3" name="2 - Θέση περιεχομένου"/>
          <p:cNvSpPr>
            <a:spLocks noGrp="1"/>
          </p:cNvSpPr>
          <p:nvPr>
            <p:ph idx="1"/>
          </p:nvPr>
        </p:nvSpPr>
        <p:spPr/>
        <p:txBody>
          <a:bodyPr>
            <a:normAutofit/>
          </a:bodyPr>
          <a:lstStyle/>
          <a:p>
            <a:pPr>
              <a:buFont typeface="Wingdings" pitchFamily="2" charset="2"/>
              <a:buChar char="§"/>
            </a:pPr>
            <a:r>
              <a:rPr lang="el-GR" sz="2600" dirty="0" smtClean="0"/>
              <a:t>Η αιτία των σπασμών συνήθως είναι άγνωστη και τότε η επιληψία λέγεται ιδιοπαθής. Όταν οφείλεται σε κάποιο συγκεκριμένο νόσημα (σοβαρό τραύμα στο κεφάλι, υπογλυκαιμία, όγκο στον εγκέφαλο, δηλητηρίαση, μηνιγγίτιδα) τότε λέγεται συμπτωματική. Όταν πιθανολογείται κάποιο νόσημα, αλλά παρά τις εξετάσεις που γίνονται δε διαπιστώνεται, τότε η επιληψία λέγεται </a:t>
            </a:r>
            <a:r>
              <a:rPr lang="el-GR" sz="2600" dirty="0" err="1" smtClean="0"/>
              <a:t>κρυπτογενής</a:t>
            </a:r>
            <a:r>
              <a:rPr lang="el-GR" sz="2600" dirty="0" smtClean="0"/>
              <a:t>. </a:t>
            </a:r>
            <a:r>
              <a:rPr lang="el-GR" dirty="0" smtClean="0"/>
              <a:t/>
            </a:r>
            <a:br>
              <a:rPr lang="el-GR" dirty="0" smtClean="0"/>
            </a:br>
            <a:endParaRPr lang="el-GR" dirty="0"/>
          </a:p>
        </p:txBody>
      </p:sp>
    </p:spTree>
  </p:cSld>
  <p:clrMapOvr>
    <a:masterClrMapping/>
  </p:clrMapOvr>
  <p:transition>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5400" b="1" dirty="0" smtClean="0"/>
              <a:t>ΣΥΜΠΤΩΜΑΤΑ</a:t>
            </a:r>
            <a:endParaRPr lang="el-GR" sz="5400" b="1" dirty="0"/>
          </a:p>
        </p:txBody>
      </p:sp>
      <p:sp>
        <p:nvSpPr>
          <p:cNvPr id="3" name="2 - Θέση περιεχομένου"/>
          <p:cNvSpPr>
            <a:spLocks noGrp="1"/>
          </p:cNvSpPr>
          <p:nvPr>
            <p:ph idx="1"/>
          </p:nvPr>
        </p:nvSpPr>
        <p:spPr/>
        <p:txBody>
          <a:bodyPr>
            <a:noAutofit/>
          </a:bodyPr>
          <a:lstStyle/>
          <a:p>
            <a:pPr lvl="1">
              <a:buFont typeface="Wingdings" pitchFamily="2" charset="2"/>
              <a:buChar char="§"/>
            </a:pPr>
            <a:r>
              <a:rPr lang="el-GR" sz="2400" smtClean="0"/>
              <a:t>σύνθετες ψευδαισθήσεις</a:t>
            </a:r>
          </a:p>
          <a:p>
            <a:pPr lvl="1">
              <a:buFont typeface="Wingdings" pitchFamily="2" charset="2"/>
              <a:buChar char="§"/>
            </a:pPr>
            <a:r>
              <a:rPr lang="el-GR" sz="2400" smtClean="0"/>
              <a:t>νοητικές διαταραχές</a:t>
            </a:r>
          </a:p>
          <a:p>
            <a:pPr lvl="1">
              <a:buFont typeface="Wingdings" pitchFamily="2" charset="2"/>
              <a:buChar char="§"/>
            </a:pPr>
            <a:r>
              <a:rPr lang="el-GR" sz="2400" smtClean="0"/>
              <a:t> απώλεια συνείδησης</a:t>
            </a:r>
          </a:p>
          <a:p>
            <a:pPr lvl="1">
              <a:buFont typeface="Wingdings" pitchFamily="2" charset="2"/>
              <a:buChar char="§"/>
            </a:pPr>
            <a:r>
              <a:rPr lang="el-GR" sz="2400" smtClean="0"/>
              <a:t> κινητική δυσλειτουργία</a:t>
            </a:r>
          </a:p>
          <a:p>
            <a:pPr lvl="1">
              <a:buFont typeface="Wingdings" pitchFamily="2" charset="2"/>
              <a:buChar char="§"/>
            </a:pPr>
            <a:r>
              <a:rPr lang="el-GR" sz="2400" smtClean="0"/>
              <a:t>σύντομα επεισόδια σύσπασης των μυών</a:t>
            </a:r>
          </a:p>
          <a:p>
            <a:pPr lvl="1">
              <a:buFont typeface="Wingdings" pitchFamily="2" charset="2"/>
              <a:buChar char="§"/>
            </a:pPr>
            <a:r>
              <a:rPr lang="el-GR" sz="2400" smtClean="0"/>
              <a:t>Πυρετικοί σπασμοί  σε ηλικίες 3-5 μηνών</a:t>
            </a:r>
          </a:p>
          <a:p>
            <a:pPr lvl="1">
              <a:buFont typeface="Wingdings" pitchFamily="2" charset="2"/>
              <a:buChar char="§"/>
            </a:pPr>
            <a:r>
              <a:rPr lang="el-GR" sz="2400" smtClean="0"/>
              <a:t>οι παροξυσμοί επανέρχονται κατά σύντομα χρονικά διαστήματα.</a:t>
            </a:r>
          </a:p>
          <a:p>
            <a:pPr>
              <a:buFont typeface="Wingdings" pitchFamily="2" charset="2"/>
              <a:buChar char="§"/>
            </a:pPr>
            <a:endParaRPr lang="el-GR" sz="2400" dirty="0"/>
          </a:p>
        </p:txBody>
      </p:sp>
    </p:spTree>
  </p:cSld>
  <p:clrMapOvr>
    <a:masterClrMapping/>
  </p:clrMapOvr>
  <p:transition>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5400" b="1" dirty="0" smtClean="0"/>
              <a:t>ΠΡΩΤΕΣ</a:t>
            </a:r>
            <a:r>
              <a:rPr lang="el-GR" sz="5400" dirty="0" smtClean="0"/>
              <a:t> </a:t>
            </a:r>
            <a:r>
              <a:rPr lang="el-GR" sz="5400" b="1" dirty="0" smtClean="0"/>
              <a:t>ΒΟΗΘΕΙΕΣ</a:t>
            </a:r>
            <a:endParaRPr lang="el-GR" sz="5400" b="1" dirty="0"/>
          </a:p>
        </p:txBody>
      </p:sp>
      <p:sp>
        <p:nvSpPr>
          <p:cNvPr id="3" name="2 - Θέση περιεχομένου"/>
          <p:cNvSpPr>
            <a:spLocks noGrp="1"/>
          </p:cNvSpPr>
          <p:nvPr>
            <p:ph sz="half" idx="1"/>
          </p:nvPr>
        </p:nvSpPr>
        <p:spPr/>
        <p:txBody>
          <a:bodyPr>
            <a:normAutofit/>
          </a:bodyPr>
          <a:lstStyle/>
          <a:p>
            <a:pPr lvl="0">
              <a:buFont typeface="Wingdings" pitchFamily="2" charset="2"/>
              <a:buChar char="§"/>
            </a:pPr>
            <a:r>
              <a:rPr lang="el-GR" sz="1600" dirty="0" smtClean="0"/>
              <a:t>Μείνετε με το άτομο – διατηρήστε την ψυχραιμία σας.</a:t>
            </a:r>
          </a:p>
          <a:p>
            <a:pPr lvl="0">
              <a:buFont typeface="Wingdings" pitchFamily="2" charset="2"/>
              <a:buChar char="§"/>
            </a:pPr>
            <a:r>
              <a:rPr lang="el-GR" sz="1600" dirty="0" smtClean="0"/>
              <a:t>Προστατέψτε το άτομο από την πτώση</a:t>
            </a:r>
          </a:p>
          <a:p>
            <a:pPr lvl="0">
              <a:buFont typeface="Wingdings" pitchFamily="2" charset="2"/>
              <a:buChar char="§"/>
            </a:pPr>
            <a:r>
              <a:rPr lang="el-GR" sz="1600" dirty="0" smtClean="0"/>
              <a:t>Σημειώστε την ώρα/διάρκεια της κρίση</a:t>
            </a:r>
          </a:p>
          <a:p>
            <a:pPr lvl="0">
              <a:buFont typeface="Wingdings" pitchFamily="2" charset="2"/>
              <a:buChar char="§"/>
            </a:pPr>
            <a:r>
              <a:rPr lang="el-GR" sz="1600" dirty="0" smtClean="0"/>
              <a:t>Χαλαρώστε τυχόν σφιχτά ρούχα.</a:t>
            </a:r>
          </a:p>
          <a:p>
            <a:pPr lvl="0">
              <a:buFont typeface="Wingdings" pitchFamily="2" charset="2"/>
              <a:buChar char="§"/>
            </a:pPr>
            <a:r>
              <a:rPr lang="el-GR" sz="1600" dirty="0" smtClean="0"/>
              <a:t>Απομακρύνεται τους θεατές</a:t>
            </a:r>
          </a:p>
          <a:p>
            <a:pPr lvl="0">
              <a:buFont typeface="Wingdings" pitchFamily="2" charset="2"/>
              <a:buChar char="§"/>
            </a:pPr>
            <a:r>
              <a:rPr lang="el-GR" sz="1600" dirty="0" smtClean="0"/>
              <a:t>Μετά τους σπασμούς τοποθετήστε τον πάσχοντα σε θέση ανάνηψης</a:t>
            </a:r>
          </a:p>
          <a:p>
            <a:pPr lvl="0">
              <a:buFont typeface="Wingdings" pitchFamily="2" charset="2"/>
              <a:buChar char="§"/>
            </a:pPr>
            <a:r>
              <a:rPr lang="el-GR" sz="1600" dirty="0" smtClean="0"/>
              <a:t>Καθησυχάστε το άτομο.</a:t>
            </a:r>
          </a:p>
        </p:txBody>
      </p:sp>
      <p:sp>
        <p:nvSpPr>
          <p:cNvPr id="6" name="5 - Θέση περιεχομένου"/>
          <p:cNvSpPr>
            <a:spLocks noGrp="1"/>
          </p:cNvSpPr>
          <p:nvPr>
            <p:ph sz="half" idx="2"/>
          </p:nvPr>
        </p:nvSpPr>
        <p:spPr>
          <a:xfrm>
            <a:off x="4648200" y="1600200"/>
            <a:ext cx="4038600" cy="6829459"/>
          </a:xfrm>
        </p:spPr>
        <p:txBody>
          <a:bodyPr>
            <a:noAutofit/>
          </a:bodyPr>
          <a:lstStyle/>
          <a:p>
            <a:pPr>
              <a:buFont typeface="Wingdings" pitchFamily="2" charset="2"/>
              <a:buChar char="ü"/>
            </a:pPr>
            <a:r>
              <a:rPr lang="el-GR" sz="1600" b="1" dirty="0" smtClean="0"/>
              <a:t>ΜΗ</a:t>
            </a:r>
            <a:r>
              <a:rPr lang="en-US" sz="1600" b="1" dirty="0" smtClean="0"/>
              <a:t>:</a:t>
            </a:r>
            <a:endParaRPr lang="el-GR" sz="1600" dirty="0" smtClean="0"/>
          </a:p>
          <a:p>
            <a:pPr lvl="0">
              <a:buFont typeface="Wingdings" pitchFamily="2" charset="2"/>
              <a:buChar char="§"/>
            </a:pPr>
            <a:r>
              <a:rPr lang="el-GR" sz="1600" dirty="0" smtClean="0"/>
              <a:t>Μη ρίχνεται νερό στο πρόσωπο του πάσχοντα.</a:t>
            </a:r>
          </a:p>
          <a:p>
            <a:pPr lvl="0">
              <a:buFont typeface="Wingdings" pitchFamily="2" charset="2"/>
              <a:buChar char="§"/>
            </a:pPr>
            <a:r>
              <a:rPr lang="el-GR" sz="1600" dirty="0" smtClean="0"/>
              <a:t>Μη χαστουκίζετε τον πάσχοντα</a:t>
            </a:r>
          </a:p>
          <a:p>
            <a:pPr lvl="0">
              <a:buFont typeface="Wingdings" pitchFamily="2" charset="2"/>
              <a:buChar char="§"/>
            </a:pPr>
            <a:r>
              <a:rPr lang="el-GR" sz="1600" dirty="0" smtClean="0"/>
              <a:t>Μη περιορίζετε τις κινήσεις του ατόμου.</a:t>
            </a:r>
          </a:p>
          <a:p>
            <a:pPr lvl="0">
              <a:buFont typeface="Wingdings" pitchFamily="2" charset="2"/>
              <a:buChar char="§"/>
            </a:pPr>
            <a:r>
              <a:rPr lang="el-GR" sz="1600" dirty="0" smtClean="0"/>
              <a:t>Μη βάλετε τίποτα στο στόμα του.</a:t>
            </a:r>
          </a:p>
          <a:p>
            <a:pPr lvl="0">
              <a:buFont typeface="Wingdings" pitchFamily="2" charset="2"/>
              <a:buChar char="§"/>
            </a:pPr>
            <a:r>
              <a:rPr lang="el-GR" sz="1600" dirty="0" smtClean="0"/>
              <a:t>Μη δίνετε στο άτομο να πιει νερό, φάρμακα ή τροφή μέχρι να έχει ανακτήσει πλήρως τις αισθήσεις του.</a:t>
            </a:r>
          </a:p>
          <a:p>
            <a:pPr>
              <a:buNone/>
            </a:pPr>
            <a:r>
              <a:rPr lang="el-GR" sz="1600" dirty="0" smtClean="0"/>
              <a:t> </a:t>
            </a:r>
          </a:p>
          <a:p>
            <a:pPr>
              <a:buFont typeface="Wingdings" pitchFamily="2" charset="2"/>
              <a:buChar char="ü"/>
            </a:pPr>
            <a:r>
              <a:rPr lang="el-GR" sz="1600" b="1" dirty="0" smtClean="0"/>
              <a:t>Καλέστε ασθενοφόρο εάν:</a:t>
            </a:r>
            <a:endParaRPr lang="el-GR" sz="1600" dirty="0" smtClean="0"/>
          </a:p>
          <a:p>
            <a:pPr lvl="0">
              <a:buFont typeface="Wingdings" pitchFamily="2" charset="2"/>
              <a:buChar char="§"/>
            </a:pPr>
            <a:r>
              <a:rPr lang="el-GR" sz="1600" dirty="0" smtClean="0"/>
              <a:t>Οι σπασμοί της κρίσης διαρκέσουν πάνω από 5’ ή ακολουθήσει γρήγορα δεύτερη κρίση.</a:t>
            </a:r>
          </a:p>
          <a:p>
            <a:pPr lvl="0">
              <a:buFont typeface="Wingdings" pitchFamily="2" charset="2"/>
              <a:buChar char="§"/>
            </a:pPr>
            <a:r>
              <a:rPr lang="el-GR" sz="1600" dirty="0" smtClean="0"/>
              <a:t>Το άτομο είναι αναίσθητο πάνω από 10’</a:t>
            </a:r>
          </a:p>
          <a:p>
            <a:pPr lvl="0">
              <a:buFont typeface="Wingdings" pitchFamily="2" charset="2"/>
              <a:buChar char="§"/>
            </a:pPr>
            <a:r>
              <a:rPr lang="el-GR" sz="1600" dirty="0" smtClean="0"/>
              <a:t>Η κρίση συνέβη μέσα στο νερό.</a:t>
            </a:r>
          </a:p>
          <a:p>
            <a:pPr lvl="0">
              <a:buFont typeface="Wingdings" pitchFamily="2" charset="2"/>
              <a:buChar char="§"/>
            </a:pPr>
            <a:r>
              <a:rPr lang="el-GR" sz="1600" dirty="0" smtClean="0"/>
              <a:t>Το άτομο είναι έγκυος .</a:t>
            </a:r>
          </a:p>
          <a:p>
            <a:pPr lvl="0">
              <a:buFont typeface="Wingdings" pitchFamily="2" charset="2"/>
              <a:buChar char="§"/>
            </a:pPr>
            <a:r>
              <a:rPr lang="el-GR" sz="1600" dirty="0" smtClean="0"/>
              <a:t>Εμφανίζει σπασμούς για πρώτη φορά.</a:t>
            </a:r>
          </a:p>
          <a:p>
            <a:pPr>
              <a:buFont typeface="Wingdings" pitchFamily="2" charset="2"/>
              <a:buChar char="§"/>
            </a:pPr>
            <a:endParaRPr lang="el-GR" sz="1600" dirty="0"/>
          </a:p>
        </p:txBody>
      </p:sp>
      <p:pic>
        <p:nvPicPr>
          <p:cNvPr id="7" name="Picture 4"/>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tretch>
            <a:fillRect/>
          </a:stretch>
        </p:blipFill>
        <p:spPr>
          <a:xfrm>
            <a:off x="857224" y="4643446"/>
            <a:ext cx="3357586" cy="1943100"/>
          </a:xfrm>
          <a:prstGeom prst="rect">
            <a:avLst/>
          </a:prstGeom>
        </p:spPr>
      </p:pic>
    </p:spTree>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5400" b="1" dirty="0" smtClean="0"/>
              <a:t>ΣΥΝΕΡΓΑΣΤΗΚΑΝ</a:t>
            </a:r>
            <a:endParaRPr lang="el-GR" sz="5400" b="1" dirty="0"/>
          </a:p>
        </p:txBody>
      </p:sp>
      <p:sp>
        <p:nvSpPr>
          <p:cNvPr id="3" name="2 - Θέση περιεχομένου"/>
          <p:cNvSpPr>
            <a:spLocks noGrp="1"/>
          </p:cNvSpPr>
          <p:nvPr>
            <p:ph idx="1"/>
          </p:nvPr>
        </p:nvSpPr>
        <p:spPr/>
        <p:txBody>
          <a:bodyPr>
            <a:normAutofit/>
          </a:bodyPr>
          <a:lstStyle/>
          <a:p>
            <a:pPr>
              <a:buFont typeface="Courier New" pitchFamily="49" charset="0"/>
              <a:buChar char="o"/>
            </a:pPr>
            <a:r>
              <a:rPr lang="el-GR" sz="3600" dirty="0" err="1" smtClean="0"/>
              <a:t>Παραστατίδου</a:t>
            </a:r>
            <a:r>
              <a:rPr lang="el-GR" sz="3600" dirty="0" smtClean="0"/>
              <a:t> Χρύσα</a:t>
            </a:r>
          </a:p>
          <a:p>
            <a:pPr>
              <a:buFont typeface="Courier New" pitchFamily="49" charset="0"/>
              <a:buChar char="o"/>
            </a:pPr>
            <a:endParaRPr lang="el-GR" sz="3600" dirty="0" smtClean="0"/>
          </a:p>
          <a:p>
            <a:pPr>
              <a:buFont typeface="Courier New" pitchFamily="49" charset="0"/>
              <a:buChar char="o"/>
            </a:pPr>
            <a:r>
              <a:rPr lang="el-GR" sz="3600" dirty="0" err="1" smtClean="0"/>
              <a:t>Πετρογιάννη</a:t>
            </a:r>
            <a:r>
              <a:rPr lang="el-GR" sz="3600" dirty="0" smtClean="0"/>
              <a:t> Ελένη</a:t>
            </a:r>
          </a:p>
          <a:p>
            <a:pPr>
              <a:buFont typeface="Courier New" pitchFamily="49" charset="0"/>
              <a:buChar char="o"/>
            </a:pPr>
            <a:endParaRPr lang="el-GR" sz="3600" dirty="0" smtClean="0"/>
          </a:p>
          <a:p>
            <a:pPr>
              <a:buFont typeface="Courier New" pitchFamily="49" charset="0"/>
              <a:buChar char="o"/>
            </a:pPr>
            <a:r>
              <a:rPr lang="el-GR" sz="3600" dirty="0" smtClean="0"/>
              <a:t>Πετροπούλου Μαρία</a:t>
            </a:r>
          </a:p>
          <a:p>
            <a:pPr>
              <a:buFont typeface="Courier New" pitchFamily="49" charset="0"/>
              <a:buChar char="o"/>
            </a:pPr>
            <a:endParaRPr lang="el-GR" sz="3600" dirty="0" smtClean="0"/>
          </a:p>
          <a:p>
            <a:pPr>
              <a:buFont typeface="Courier New" pitchFamily="49" charset="0"/>
              <a:buChar char="o"/>
            </a:pPr>
            <a:r>
              <a:rPr lang="el-GR" sz="3600" dirty="0" err="1" smtClean="0"/>
              <a:t>Ρομπότσι</a:t>
            </a:r>
            <a:r>
              <a:rPr lang="el-GR" sz="3600" dirty="0" smtClean="0"/>
              <a:t> Μαρινέλλα</a:t>
            </a:r>
          </a:p>
          <a:p>
            <a:pPr>
              <a:buFont typeface="Courier New" pitchFamily="49" charset="0"/>
              <a:buChar char="o"/>
            </a:pPr>
            <a:endParaRPr lang="el-GR" sz="3600" dirty="0" smtClean="0"/>
          </a:p>
        </p:txBody>
      </p:sp>
    </p:spTree>
  </p:cSld>
  <p:clrMapOvr>
    <a:masterClrMapping/>
  </p:clrMapOvr>
  <p:transition>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785787" y="500043"/>
            <a:ext cx="7708926" cy="1143008"/>
          </a:xfrm>
          <a:ln>
            <a:solidFill>
              <a:schemeClr val="tx1"/>
            </a:solidFill>
          </a:ln>
        </p:spPr>
        <p:txBody>
          <a:bodyPr>
            <a:noAutofit/>
          </a:bodyPr>
          <a:lstStyle/>
          <a:p>
            <a:pPr algn="ctr"/>
            <a:r>
              <a:rPr lang="el-GR" sz="6000" dirty="0" smtClean="0">
                <a:solidFill>
                  <a:schemeClr val="tx1"/>
                </a:solidFill>
              </a:rPr>
              <a:t>ΞΕΝΑ ΣΩΜΑΤΑ</a:t>
            </a:r>
            <a:endParaRPr lang="el-GR" sz="6000" dirty="0">
              <a:solidFill>
                <a:schemeClr val="tx1"/>
              </a:solidFill>
            </a:endParaRPr>
          </a:p>
        </p:txBody>
      </p:sp>
      <p:sp>
        <p:nvSpPr>
          <p:cNvPr id="3" name="2 - Θέση κειμένου"/>
          <p:cNvSpPr>
            <a:spLocks noGrp="1"/>
          </p:cNvSpPr>
          <p:nvPr>
            <p:ph type="body" idx="1"/>
          </p:nvPr>
        </p:nvSpPr>
        <p:spPr>
          <a:xfrm>
            <a:off x="722313" y="1785926"/>
            <a:ext cx="7772400" cy="4786346"/>
          </a:xfrm>
        </p:spPr>
        <p:txBody>
          <a:bodyPr>
            <a:noAutofit/>
          </a:bodyPr>
          <a:lstStyle/>
          <a:p>
            <a:pPr algn="l"/>
            <a:r>
              <a:rPr lang="el-GR" sz="1800" dirty="0" smtClean="0">
                <a:solidFill>
                  <a:schemeClr val="tx1"/>
                </a:solidFill>
              </a:rPr>
              <a:t>Τα ξένα σώματα μέσα στον ανθρώπινο οργανισμό μπορεί να βρεθούν με πολλούς τρόπους. Σε όλα σχεδόν τα ατυχήματα όπου συμβαίνουν τραυματισμοί του ανθρωπίνου σώματος, πολύ συχνά έχουμε επαφή και είσοδο ξένων στερεών σωμάτων ή υγρών υλικών μέσα στο σώμα.</a:t>
            </a:r>
          </a:p>
          <a:p>
            <a:pPr algn="l"/>
            <a:r>
              <a:rPr lang="el-GR" sz="1800" dirty="0" smtClean="0">
                <a:solidFill>
                  <a:schemeClr val="tx1"/>
                </a:solidFill>
              </a:rPr>
              <a:t>1)Τα ξένα σώματα στα τραύματα.</a:t>
            </a:r>
          </a:p>
          <a:p>
            <a:pPr algn="l"/>
            <a:r>
              <a:rPr lang="el-GR" sz="1800" dirty="0" smtClean="0">
                <a:solidFill>
                  <a:schemeClr val="tx1"/>
                </a:solidFill>
              </a:rPr>
              <a:t>2)Ξένα σώματα στο σώμα μας μπορούν να μπουν είτε με κάποιο βίαιο ατύχημα.</a:t>
            </a:r>
          </a:p>
          <a:p>
            <a:pPr algn="l"/>
            <a:endParaRPr lang="el-GR" sz="1800" dirty="0" smtClean="0"/>
          </a:p>
          <a:p>
            <a:pPr algn="l"/>
            <a:r>
              <a:rPr lang="el-GR" sz="1800" dirty="0" smtClean="0">
                <a:solidFill>
                  <a:schemeClr val="tx1"/>
                </a:solidFill>
              </a:rPr>
              <a:t>ΠΕΡΙΠΤΩΣΕΙΣ:</a:t>
            </a:r>
          </a:p>
          <a:p>
            <a:pPr algn="l">
              <a:buFont typeface="Wingdings" pitchFamily="2" charset="2"/>
              <a:buChar char="§"/>
            </a:pPr>
            <a:r>
              <a:rPr lang="el-GR" sz="1800" dirty="0" smtClean="0">
                <a:solidFill>
                  <a:schemeClr val="tx1"/>
                </a:solidFill>
              </a:rPr>
              <a:t>Ξένα σώματα στο πεπτικό</a:t>
            </a:r>
          </a:p>
          <a:p>
            <a:pPr algn="l">
              <a:buFont typeface="Wingdings" pitchFamily="2" charset="2"/>
              <a:buChar char="§"/>
            </a:pPr>
            <a:r>
              <a:rPr lang="el-GR" sz="1800" dirty="0" smtClean="0">
                <a:solidFill>
                  <a:schemeClr val="tx1"/>
                </a:solidFill>
              </a:rPr>
              <a:t>Ξένα σώματα στη μύτη</a:t>
            </a:r>
          </a:p>
          <a:p>
            <a:pPr algn="l">
              <a:buFont typeface="Wingdings" pitchFamily="2" charset="2"/>
              <a:buChar char="§"/>
            </a:pPr>
            <a:r>
              <a:rPr lang="el-GR" sz="1800" dirty="0" smtClean="0">
                <a:solidFill>
                  <a:schemeClr val="tx1"/>
                </a:solidFill>
              </a:rPr>
              <a:t>Ξένα σώματα στον οφθαλμό</a:t>
            </a:r>
          </a:p>
          <a:p>
            <a:pPr algn="l">
              <a:buFont typeface="Wingdings" pitchFamily="2" charset="2"/>
              <a:buChar char="§"/>
            </a:pPr>
            <a:r>
              <a:rPr lang="el-GR" sz="1800" dirty="0" smtClean="0">
                <a:solidFill>
                  <a:schemeClr val="tx1"/>
                </a:solidFill>
              </a:rPr>
              <a:t>Ξένα σώματα στον έξω ακουστικό πώρο</a:t>
            </a:r>
          </a:p>
          <a:p>
            <a:pPr algn="l">
              <a:buFont typeface="Wingdings" pitchFamily="2" charset="2"/>
              <a:buChar char="§"/>
            </a:pPr>
            <a:r>
              <a:rPr lang="el-GR" sz="1800" dirty="0" smtClean="0">
                <a:solidFill>
                  <a:schemeClr val="tx1"/>
                </a:solidFill>
              </a:rPr>
              <a:t>Ξένα σώματα σε ανθρώπινες κοιλότητες </a:t>
            </a:r>
          </a:p>
          <a:p>
            <a:pPr algn="l">
              <a:buFont typeface="Wingdings" pitchFamily="2" charset="2"/>
              <a:buChar char="§"/>
            </a:pPr>
            <a:r>
              <a:rPr lang="el-GR" sz="1800" dirty="0" smtClean="0">
                <a:solidFill>
                  <a:schemeClr val="tx1"/>
                </a:solidFill>
              </a:rPr>
              <a:t>Ξένα σώματα στον πρωκτό</a:t>
            </a:r>
          </a:p>
          <a:p>
            <a:pPr algn="l">
              <a:buFont typeface="Wingdings" pitchFamily="2" charset="2"/>
              <a:buChar char="§"/>
            </a:pPr>
            <a:r>
              <a:rPr lang="el-GR" sz="1800" dirty="0" smtClean="0">
                <a:solidFill>
                  <a:schemeClr val="tx1"/>
                </a:solidFill>
              </a:rPr>
              <a:t>Ξένα σώματα στην ουροδόχο κύστη και στον κόλπο</a:t>
            </a:r>
          </a:p>
        </p:txBody>
      </p:sp>
    </p:spTree>
  </p:cSld>
  <p:clrMapOvr>
    <a:masterClrMapping/>
  </p:clrMapOvr>
  <p:transition>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785786" y="285728"/>
            <a:ext cx="7772400" cy="1362075"/>
          </a:xfrm>
        </p:spPr>
        <p:txBody>
          <a:bodyPr>
            <a:normAutofit/>
          </a:bodyPr>
          <a:lstStyle/>
          <a:p>
            <a:pPr algn="ctr"/>
            <a:r>
              <a:rPr lang="el-GR" sz="5400" dirty="0" smtClean="0">
                <a:solidFill>
                  <a:schemeClr val="tx1"/>
                </a:solidFill>
              </a:rPr>
              <a:t>ΠΡΩΤΕΣ ΒΟΗΘΕΙΕΣ</a:t>
            </a:r>
            <a:endParaRPr lang="el-GR" sz="5400" dirty="0">
              <a:solidFill>
                <a:schemeClr val="tx1"/>
              </a:solidFill>
            </a:endParaRPr>
          </a:p>
        </p:txBody>
      </p:sp>
      <p:sp>
        <p:nvSpPr>
          <p:cNvPr id="3" name="2 - Θέση κειμένου"/>
          <p:cNvSpPr>
            <a:spLocks noGrp="1"/>
          </p:cNvSpPr>
          <p:nvPr>
            <p:ph type="body" idx="1"/>
          </p:nvPr>
        </p:nvSpPr>
        <p:spPr>
          <a:xfrm>
            <a:off x="857223" y="1142984"/>
            <a:ext cx="7637489" cy="6072230"/>
          </a:xfrm>
        </p:spPr>
        <p:txBody>
          <a:bodyPr>
            <a:noAutofit/>
          </a:bodyPr>
          <a:lstStyle/>
          <a:p>
            <a:endParaRPr lang="el-GR" dirty="0" smtClean="0">
              <a:solidFill>
                <a:schemeClr val="tx1"/>
              </a:solidFill>
            </a:endParaRPr>
          </a:p>
          <a:p>
            <a:endParaRPr lang="el-GR" dirty="0">
              <a:solidFill>
                <a:schemeClr val="tx1"/>
              </a:solidFill>
            </a:endParaRPr>
          </a:p>
          <a:p>
            <a:pPr algn="l">
              <a:buFont typeface="Wingdings" pitchFamily="2" charset="2"/>
              <a:buChar char="§"/>
            </a:pPr>
            <a:r>
              <a:rPr lang="el-GR" sz="1800" dirty="0" smtClean="0">
                <a:solidFill>
                  <a:schemeClr val="tx1"/>
                </a:solidFill>
              </a:rPr>
              <a:t> Αν </a:t>
            </a:r>
            <a:r>
              <a:rPr lang="el-GR" sz="1800" dirty="0">
                <a:solidFill>
                  <a:schemeClr val="tx1"/>
                </a:solidFill>
              </a:rPr>
              <a:t>το ξένο σώμα βρίσκεται στην άκρη του </a:t>
            </a:r>
            <a:r>
              <a:rPr lang="el-GR" sz="1800" b="1" dirty="0">
                <a:solidFill>
                  <a:schemeClr val="tx1"/>
                </a:solidFill>
              </a:rPr>
              <a:t>αυτιού</a:t>
            </a:r>
            <a:r>
              <a:rPr lang="el-GR" sz="1800" dirty="0">
                <a:solidFill>
                  <a:schemeClr val="tx1"/>
                </a:solidFill>
              </a:rPr>
              <a:t>, </a:t>
            </a:r>
            <a:r>
              <a:rPr lang="el-GR" sz="1800" dirty="0" smtClean="0">
                <a:solidFill>
                  <a:schemeClr val="tx1"/>
                </a:solidFill>
              </a:rPr>
              <a:t>μπορείτε </a:t>
            </a:r>
            <a:r>
              <a:rPr lang="el-GR" sz="1800" dirty="0">
                <a:solidFill>
                  <a:schemeClr val="tx1"/>
                </a:solidFill>
              </a:rPr>
              <a:t>να το αφαιρέσετε με ένα τσιμπιδάκι, αρκεί να είστε ιδιαίτερα προσεκτικοί για να μην το σπρώξετε πιο μέσα. Αν κάποιο έντομο έχει </a:t>
            </a:r>
            <a:r>
              <a:rPr lang="el-GR" sz="1800" dirty="0" smtClean="0">
                <a:solidFill>
                  <a:schemeClr val="tx1"/>
                </a:solidFill>
              </a:rPr>
              <a:t>παγιδευτεί </a:t>
            </a:r>
            <a:r>
              <a:rPr lang="el-GR" sz="1800" dirty="0">
                <a:solidFill>
                  <a:schemeClr val="tx1"/>
                </a:solidFill>
              </a:rPr>
              <a:t>στο αυτί σας, μπορείτε να ρίξετε λίγο λάδι ή νερό για να το </a:t>
            </a:r>
            <a:r>
              <a:rPr lang="el-GR" sz="1800" dirty="0" smtClean="0">
                <a:solidFill>
                  <a:schemeClr val="tx1"/>
                </a:solidFill>
              </a:rPr>
              <a:t>πνίξετε</a:t>
            </a:r>
            <a:r>
              <a:rPr lang="el-GR" sz="1800" dirty="0">
                <a:solidFill>
                  <a:schemeClr val="tx1"/>
                </a:solidFill>
              </a:rPr>
              <a:t>. Αν το έντομο δεν παρασυρθεί προς τα έξω ή δεν μπορέσετε να το διώξετε, πηγαίνετε στο κοντινότερο νοσοκομείο για να το αφαιρέσει ο </a:t>
            </a:r>
            <a:r>
              <a:rPr lang="el-GR" sz="1800" dirty="0" smtClean="0">
                <a:solidFill>
                  <a:schemeClr val="tx1"/>
                </a:solidFill>
              </a:rPr>
              <a:t>γιατρός.</a:t>
            </a:r>
          </a:p>
          <a:p>
            <a:pPr algn="l">
              <a:buFont typeface="Wingdings" pitchFamily="2" charset="2"/>
              <a:buChar char="§"/>
            </a:pPr>
            <a:r>
              <a:rPr lang="el-GR" sz="1800" dirty="0" smtClean="0">
                <a:solidFill>
                  <a:schemeClr val="tx1"/>
                </a:solidFill>
              </a:rPr>
              <a:t>Μην αναπνέετε </a:t>
            </a:r>
            <a:r>
              <a:rPr lang="el-GR" sz="1800" dirty="0">
                <a:solidFill>
                  <a:schemeClr val="tx1"/>
                </a:solidFill>
              </a:rPr>
              <a:t>από τη </a:t>
            </a:r>
            <a:r>
              <a:rPr lang="el-GR" sz="1800" b="1" dirty="0">
                <a:solidFill>
                  <a:schemeClr val="tx1"/>
                </a:solidFill>
              </a:rPr>
              <a:t>μύτη</a:t>
            </a:r>
            <a:r>
              <a:rPr lang="el-GR" sz="1800" dirty="0">
                <a:solidFill>
                  <a:schemeClr val="tx1"/>
                </a:solidFill>
              </a:rPr>
              <a:t>, αλλά από το στόμα, για να μην προχωρήσει πιο μέσα το ξένο </a:t>
            </a:r>
            <a:r>
              <a:rPr lang="el-GR" sz="1800" dirty="0" smtClean="0">
                <a:solidFill>
                  <a:schemeClr val="tx1"/>
                </a:solidFill>
              </a:rPr>
              <a:t>σώμα. Πάρτε μια </a:t>
            </a:r>
            <a:r>
              <a:rPr lang="el-GR" sz="1800" dirty="0">
                <a:solidFill>
                  <a:schemeClr val="tx1"/>
                </a:solidFill>
              </a:rPr>
              <a:t>βαθιά ανάσα από το στόμα και </a:t>
            </a:r>
            <a:r>
              <a:rPr lang="el-GR" sz="1800" dirty="0" smtClean="0">
                <a:solidFill>
                  <a:schemeClr val="tx1"/>
                </a:solidFill>
              </a:rPr>
              <a:t>εκπνεύστε </a:t>
            </a:r>
            <a:r>
              <a:rPr lang="el-GR" sz="1800" dirty="0">
                <a:solidFill>
                  <a:schemeClr val="tx1"/>
                </a:solidFill>
              </a:rPr>
              <a:t>δυνατά από τη </a:t>
            </a:r>
            <a:r>
              <a:rPr lang="el-GR" sz="1800" dirty="0" smtClean="0">
                <a:solidFill>
                  <a:schemeClr val="tx1"/>
                </a:solidFill>
              </a:rPr>
              <a:t>μύτη. Αν </a:t>
            </a:r>
            <a:r>
              <a:rPr lang="el-GR" sz="1800" dirty="0">
                <a:solidFill>
                  <a:schemeClr val="tx1"/>
                </a:solidFill>
              </a:rPr>
              <a:t>δεν μπορείτε να το απομακρύνετε, τότε επισκεφτείτε ένα γιατρό για να το </a:t>
            </a:r>
            <a:r>
              <a:rPr lang="el-GR" sz="1800" dirty="0" smtClean="0">
                <a:solidFill>
                  <a:schemeClr val="tx1"/>
                </a:solidFill>
              </a:rPr>
              <a:t>αφαιρέσει. </a:t>
            </a:r>
          </a:p>
          <a:p>
            <a:pPr algn="l">
              <a:buFont typeface="Wingdings" pitchFamily="2" charset="2"/>
              <a:buChar char="§"/>
            </a:pPr>
            <a:r>
              <a:rPr lang="el-GR" sz="1800" dirty="0" smtClean="0">
                <a:solidFill>
                  <a:schemeClr val="tx1"/>
                </a:solidFill>
              </a:rPr>
              <a:t>Ξεπλύνετε </a:t>
            </a:r>
            <a:r>
              <a:rPr lang="el-GR" sz="1800" dirty="0">
                <a:solidFill>
                  <a:schemeClr val="tx1"/>
                </a:solidFill>
              </a:rPr>
              <a:t>τα </a:t>
            </a:r>
            <a:r>
              <a:rPr lang="el-GR" sz="1800" b="1" dirty="0">
                <a:solidFill>
                  <a:schemeClr val="tx1"/>
                </a:solidFill>
              </a:rPr>
              <a:t>μάτια</a:t>
            </a:r>
            <a:r>
              <a:rPr lang="el-GR" sz="1800" dirty="0">
                <a:solidFill>
                  <a:schemeClr val="tx1"/>
                </a:solidFill>
              </a:rPr>
              <a:t> σας με άφθονο νερό για να απομακρύνετε τα ξένα </a:t>
            </a:r>
            <a:r>
              <a:rPr lang="el-GR" sz="1800" dirty="0" smtClean="0">
                <a:solidFill>
                  <a:schemeClr val="tx1"/>
                </a:solidFill>
              </a:rPr>
              <a:t>σώματα. </a:t>
            </a:r>
            <a:r>
              <a:rPr lang="el-GR" sz="1800" dirty="0">
                <a:solidFill>
                  <a:schemeClr val="tx1"/>
                </a:solidFill>
              </a:rPr>
              <a:t>Αν το νερό δεν φέρει αποτέλεσμα, εντοπίστε το ξένο σώμα και αφαιρέστε το με τη βρεγμένη άκρη ενός καθαρού μαντιλιού ή </a:t>
            </a:r>
            <a:r>
              <a:rPr lang="el-GR" sz="1800" dirty="0" smtClean="0">
                <a:solidFill>
                  <a:schemeClr val="tx1"/>
                </a:solidFill>
              </a:rPr>
              <a:t>επιδέσμου. </a:t>
            </a:r>
            <a:r>
              <a:rPr lang="el-GR" sz="1800" dirty="0">
                <a:solidFill>
                  <a:schemeClr val="tx1"/>
                </a:solidFill>
              </a:rPr>
              <a:t>Αν πάλι το ξένο σώμα έχει κολλήσει στο μάτι, μην προσπαθήσετε να το αφαιρέσετε, γιατί μπορεί να προκαλέσετε κάποια βλάβη. Καλύψτε το μάτι σας με επίδεσμο και επισκεφτείτε έναν οφθαλμίατρο. Το ίδιο πρέπει να </a:t>
            </a:r>
            <a:r>
              <a:rPr lang="el-GR" sz="1800" dirty="0" smtClean="0">
                <a:solidFill>
                  <a:schemeClr val="tx1"/>
                </a:solidFill>
              </a:rPr>
              <a:t>κάνετε </a:t>
            </a:r>
            <a:r>
              <a:rPr lang="el-GR" sz="1800" dirty="0">
                <a:solidFill>
                  <a:schemeClr val="tx1"/>
                </a:solidFill>
              </a:rPr>
              <a:t>και στην περίπτωση που, ενώ έχει απομακρυνθεί το σώμα, εξακολουθεί να υπάρχει τσούξιμο και πόνος. </a:t>
            </a:r>
          </a:p>
          <a:p>
            <a:pPr algn="l">
              <a:buFont typeface="Wingdings" pitchFamily="2" charset="2"/>
              <a:buChar char="§"/>
            </a:pPr>
            <a:endParaRPr lang="el-GR" dirty="0" smtClean="0">
              <a:solidFill>
                <a:schemeClr val="tx1"/>
              </a:solidFill>
            </a:endParaRPr>
          </a:p>
          <a:p>
            <a:pPr>
              <a:buFont typeface="Wingdings" pitchFamily="2" charset="2"/>
              <a:buChar char="§"/>
            </a:pPr>
            <a:endParaRPr lang="el-GR" dirty="0">
              <a:solidFill>
                <a:schemeClr val="tx1"/>
              </a:solidFill>
            </a:endParaRPr>
          </a:p>
        </p:txBody>
      </p:sp>
    </p:spTree>
  </p:cSld>
  <p:clrMapOvr>
    <a:masterClrMapping/>
  </p:clrMapOvr>
  <p:transition>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Autofit/>
          </a:bodyPr>
          <a:lstStyle/>
          <a:p>
            <a:pPr algn="ctr"/>
            <a:r>
              <a:rPr lang="el-GR" sz="5400" b="1" dirty="0" smtClean="0"/>
              <a:t>ΗΛΕΚΤΡΟΠΛΗΞΙΑ</a:t>
            </a:r>
            <a:endParaRPr lang="el-GR" sz="5400" b="1" dirty="0"/>
          </a:p>
        </p:txBody>
      </p:sp>
      <p:pic>
        <p:nvPicPr>
          <p:cNvPr id="4" name="Content Placeholder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00099" y="1571612"/>
            <a:ext cx="3071835" cy="4026930"/>
          </a:xfrm>
        </p:spPr>
      </p:pic>
      <p:sp>
        <p:nvSpPr>
          <p:cNvPr id="5" name="4 - Ορθογώνιο"/>
          <p:cNvSpPr/>
          <p:nvPr/>
        </p:nvSpPr>
        <p:spPr>
          <a:xfrm>
            <a:off x="4357686" y="1428736"/>
            <a:ext cx="4429156" cy="646331"/>
          </a:xfrm>
          <a:prstGeom prst="rect">
            <a:avLst/>
          </a:prstGeom>
        </p:spPr>
        <p:txBody>
          <a:bodyPr wrap="square">
            <a:spAutoFit/>
          </a:bodyPr>
          <a:lstStyle/>
          <a:p>
            <a:endParaRPr lang="en-US" dirty="0" smtClean="0"/>
          </a:p>
          <a:p>
            <a:pPr>
              <a:buFont typeface="Courier New" pitchFamily="49" charset="0"/>
              <a:buChar char="o"/>
            </a:pPr>
            <a:endParaRPr lang="el-GR" dirty="0" smtClean="0"/>
          </a:p>
        </p:txBody>
      </p:sp>
      <p:sp>
        <p:nvSpPr>
          <p:cNvPr id="6" name="5 - Ορθογώνιο"/>
          <p:cNvSpPr/>
          <p:nvPr/>
        </p:nvSpPr>
        <p:spPr>
          <a:xfrm>
            <a:off x="4929190" y="1500174"/>
            <a:ext cx="3929090" cy="5078313"/>
          </a:xfrm>
          <a:prstGeom prst="rect">
            <a:avLst/>
          </a:prstGeom>
        </p:spPr>
        <p:txBody>
          <a:bodyPr wrap="square">
            <a:spAutoFit/>
          </a:bodyPr>
          <a:lstStyle/>
          <a:p>
            <a:pPr>
              <a:buFont typeface="Wingdings" pitchFamily="2" charset="2"/>
              <a:buChar char="§"/>
            </a:pPr>
            <a:r>
              <a:rPr lang="el-GR" dirty="0" smtClean="0"/>
              <a:t> Η ηλεκτροπληξία χαρακτηρίζεται το σύνολο των βλαβών, που προκαλούνται από την επίδραση του ηλεκτρικού ρεύματος.</a:t>
            </a:r>
            <a:endParaRPr lang="en-US" dirty="0" smtClean="0"/>
          </a:p>
          <a:p>
            <a:pPr>
              <a:buFont typeface="Wingdings" pitchFamily="2" charset="2"/>
              <a:buChar char="§"/>
            </a:pPr>
            <a:r>
              <a:rPr lang="el-GR" dirty="0" smtClean="0"/>
              <a:t> Για να συμβεί ηλεκτροπληξία προαπαιτείται να διοχετευτεί, με οποιονδήποτε τρόπο, στον ανθρώπινο οργανισμό ηλεκτρισμός, υψηλής ή χαμηλής έντασης.</a:t>
            </a:r>
            <a:endParaRPr lang="en-US" dirty="0" smtClean="0"/>
          </a:p>
          <a:p>
            <a:pPr>
              <a:buFont typeface="Wingdings" pitchFamily="2" charset="2"/>
              <a:buChar char="§"/>
            </a:pPr>
            <a:r>
              <a:rPr lang="el-GR" dirty="0" smtClean="0"/>
              <a:t> Η ηλεκτροπληξία μπορεί να προκαλέσει μυϊκή σύσπαση, να παραλύσει την καρδιά, να ανακόψει τη λειτουργία της αναπνοής ή να προσβάλλει καίρια το νευρικό σύστημα</a:t>
            </a:r>
            <a:r>
              <a:rPr lang="en-US" dirty="0" smtClean="0"/>
              <a:t>.</a:t>
            </a:r>
            <a:r>
              <a:rPr lang="el-GR" dirty="0" smtClean="0"/>
              <a:t> Η ηλεκτροπληξία μπορεί να είναι μοιραία, όταν το ηλεκτρικό ρεύμα περάσει από την καρδιακή χώρα.</a:t>
            </a:r>
            <a:endParaRPr lang="en-US" dirty="0" smtClean="0"/>
          </a:p>
          <a:p>
            <a:pPr>
              <a:buFont typeface="Courier New" pitchFamily="49" charset="0"/>
              <a:buChar char="o"/>
            </a:pPr>
            <a:endParaRPr lang="el-GR" dirty="0" smtClean="0"/>
          </a:p>
        </p:txBody>
      </p:sp>
    </p:spTree>
  </p:cSld>
  <p:clrMapOvr>
    <a:masterClrMapping/>
  </p:clrMapOvr>
  <p:transition>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κειμένου"/>
          <p:cNvSpPr>
            <a:spLocks noGrp="1"/>
          </p:cNvSpPr>
          <p:nvPr>
            <p:ph type="body" idx="1"/>
          </p:nvPr>
        </p:nvSpPr>
        <p:spPr>
          <a:xfrm>
            <a:off x="457200" y="1214423"/>
            <a:ext cx="3900486" cy="928694"/>
          </a:xfrm>
        </p:spPr>
        <p:txBody>
          <a:bodyPr>
            <a:normAutofit fontScale="85000" lnSpcReduction="10000"/>
          </a:bodyPr>
          <a:lstStyle/>
          <a:p>
            <a:endParaRPr lang="el-GR" dirty="0" smtClean="0"/>
          </a:p>
          <a:p>
            <a:pPr lvl="1">
              <a:buFont typeface="Wingdings" pitchFamily="2" charset="2"/>
              <a:buChar char="ü"/>
            </a:pPr>
            <a:r>
              <a:rPr lang="el-GR" sz="3800" dirty="0" smtClean="0"/>
              <a:t> ΚΑΛΟΙ ΑΓΩΓΟΙ:</a:t>
            </a:r>
          </a:p>
          <a:p>
            <a:endParaRPr lang="el-GR" dirty="0"/>
          </a:p>
        </p:txBody>
      </p:sp>
      <p:sp>
        <p:nvSpPr>
          <p:cNvPr id="5" name="4 - Θέση κειμένου"/>
          <p:cNvSpPr>
            <a:spLocks noGrp="1"/>
          </p:cNvSpPr>
          <p:nvPr>
            <p:ph type="body" sz="half" idx="3"/>
          </p:nvPr>
        </p:nvSpPr>
        <p:spPr>
          <a:xfrm>
            <a:off x="4572000" y="1142984"/>
            <a:ext cx="4041775" cy="1071570"/>
          </a:xfrm>
        </p:spPr>
        <p:txBody>
          <a:bodyPr/>
          <a:lstStyle/>
          <a:p>
            <a:pPr>
              <a:buFont typeface="Wingdings" pitchFamily="2" charset="2"/>
              <a:buChar char="ü"/>
            </a:pPr>
            <a:r>
              <a:rPr lang="el-GR" dirty="0" smtClean="0"/>
              <a:t> </a:t>
            </a:r>
            <a:r>
              <a:rPr lang="el-GR" sz="3200" b="1" dirty="0" smtClean="0"/>
              <a:t>ΚΑΚΟΙ ΑΓΩΓΟΙ</a:t>
            </a:r>
            <a:r>
              <a:rPr lang="en-US" sz="2100" dirty="0" smtClean="0"/>
              <a:t>:</a:t>
            </a:r>
          </a:p>
          <a:p>
            <a:endParaRPr lang="el-GR" dirty="0"/>
          </a:p>
        </p:txBody>
      </p:sp>
      <p:sp>
        <p:nvSpPr>
          <p:cNvPr id="4" name="3 - Θέση περιεχομένου"/>
          <p:cNvSpPr>
            <a:spLocks noGrp="1"/>
          </p:cNvSpPr>
          <p:nvPr>
            <p:ph sz="quarter" idx="2"/>
          </p:nvPr>
        </p:nvSpPr>
        <p:spPr>
          <a:xfrm>
            <a:off x="457200" y="2071678"/>
            <a:ext cx="4040188" cy="4054484"/>
          </a:xfrm>
        </p:spPr>
        <p:txBody>
          <a:bodyPr/>
          <a:lstStyle/>
          <a:p>
            <a:pPr>
              <a:buFont typeface="Wingdings" pitchFamily="2" charset="2"/>
              <a:buChar char="§"/>
            </a:pPr>
            <a:r>
              <a:rPr lang="el-GR" sz="2800" dirty="0" smtClean="0"/>
              <a:t>Σώμα ανθρώπων και ζώων</a:t>
            </a:r>
          </a:p>
          <a:p>
            <a:pPr>
              <a:buFont typeface="Wingdings" pitchFamily="2" charset="2"/>
              <a:buChar char="§"/>
            </a:pPr>
            <a:r>
              <a:rPr lang="el-GR" sz="2800" dirty="0" smtClean="0"/>
              <a:t>Νερό</a:t>
            </a:r>
          </a:p>
          <a:p>
            <a:pPr>
              <a:buFont typeface="Wingdings" pitchFamily="2" charset="2"/>
              <a:buChar char="§"/>
            </a:pPr>
            <a:r>
              <a:rPr lang="el-GR" sz="2800" dirty="0" smtClean="0"/>
              <a:t>Μέταλλα</a:t>
            </a:r>
          </a:p>
          <a:p>
            <a:pPr>
              <a:buFont typeface="Wingdings" pitchFamily="2" charset="2"/>
              <a:buChar char="§"/>
            </a:pPr>
            <a:r>
              <a:rPr lang="el-GR" sz="2800" dirty="0" smtClean="0"/>
              <a:t>Έδαφος</a:t>
            </a:r>
          </a:p>
          <a:p>
            <a:endParaRPr lang="el-GR" dirty="0"/>
          </a:p>
        </p:txBody>
      </p:sp>
      <p:sp>
        <p:nvSpPr>
          <p:cNvPr id="6" name="5 - Θέση περιεχομένου"/>
          <p:cNvSpPr>
            <a:spLocks noGrp="1"/>
          </p:cNvSpPr>
          <p:nvPr>
            <p:ph sz="quarter" idx="4"/>
          </p:nvPr>
        </p:nvSpPr>
        <p:spPr>
          <a:xfrm>
            <a:off x="4645025" y="2000241"/>
            <a:ext cx="4041775" cy="4125922"/>
          </a:xfrm>
        </p:spPr>
        <p:txBody>
          <a:bodyPr>
            <a:normAutofit/>
          </a:bodyPr>
          <a:lstStyle/>
          <a:p>
            <a:pPr marL="514350" indent="-514350">
              <a:spcBef>
                <a:spcPts val="528"/>
              </a:spcBef>
              <a:buFont typeface="Wingdings" pitchFamily="2" charset="2"/>
              <a:buChar char="§"/>
            </a:pPr>
            <a:r>
              <a:rPr lang="el-GR" dirty="0" smtClean="0"/>
              <a:t>Ξύλο στεγνό</a:t>
            </a:r>
            <a:endParaRPr lang="en-US" dirty="0" smtClean="0"/>
          </a:p>
          <a:p>
            <a:pPr marL="0" indent="0">
              <a:spcBef>
                <a:spcPts val="528"/>
              </a:spcBef>
              <a:buFont typeface="Wingdings" pitchFamily="2" charset="2"/>
              <a:buChar char="§"/>
            </a:pPr>
            <a:r>
              <a:rPr lang="el-GR" dirty="0" smtClean="0"/>
              <a:t> Ελαστικά-πλαστικά</a:t>
            </a:r>
            <a:endParaRPr lang="en-US" dirty="0" smtClean="0"/>
          </a:p>
          <a:p>
            <a:pPr marL="0" indent="0">
              <a:spcBef>
                <a:spcPts val="528"/>
              </a:spcBef>
              <a:buFont typeface="Wingdings" pitchFamily="2" charset="2"/>
              <a:buChar char="§"/>
            </a:pPr>
            <a:r>
              <a:rPr lang="el-GR" dirty="0" smtClean="0"/>
              <a:t> Γυαλί</a:t>
            </a:r>
            <a:endParaRPr lang="en-US" dirty="0" smtClean="0"/>
          </a:p>
          <a:p>
            <a:pPr marL="0" indent="0">
              <a:spcBef>
                <a:spcPts val="528"/>
              </a:spcBef>
              <a:buFont typeface="Wingdings" pitchFamily="2" charset="2"/>
              <a:buChar char="§"/>
            </a:pPr>
            <a:r>
              <a:rPr lang="el-GR" dirty="0" smtClean="0"/>
              <a:t> Χαρτί</a:t>
            </a:r>
          </a:p>
          <a:p>
            <a:pPr marL="0" indent="0">
              <a:spcBef>
                <a:spcPts val="528"/>
              </a:spcBef>
              <a:buFont typeface="Wingdings" pitchFamily="2" charset="2"/>
              <a:buChar char="§"/>
            </a:pPr>
            <a:r>
              <a:rPr lang="el-GR" dirty="0" smtClean="0"/>
              <a:t> Μάλλινα - βαμβακερά ρούχα</a:t>
            </a:r>
            <a:endParaRPr lang="en-US" dirty="0" smtClean="0"/>
          </a:p>
          <a:p>
            <a:pPr marL="0" indent="0">
              <a:spcBef>
                <a:spcPts val="528"/>
              </a:spcBef>
              <a:buFont typeface="Wingdings" pitchFamily="2" charset="2"/>
              <a:buChar char="§"/>
            </a:pPr>
            <a:r>
              <a:rPr lang="el-GR" dirty="0" smtClean="0"/>
              <a:t> Καουτσούκ</a:t>
            </a:r>
            <a:endParaRPr lang="en-US" dirty="0" smtClean="0"/>
          </a:p>
          <a:p>
            <a:pPr marL="0" indent="0">
              <a:spcBef>
                <a:spcPts val="528"/>
              </a:spcBef>
              <a:buFont typeface="Wingdings" pitchFamily="2" charset="2"/>
              <a:buChar char="§"/>
            </a:pPr>
            <a:r>
              <a:rPr lang="el-GR" dirty="0" smtClean="0"/>
              <a:t> Βακελίτης</a:t>
            </a:r>
            <a:endParaRPr lang="el-GR" dirty="0"/>
          </a:p>
        </p:txBody>
      </p:sp>
      <p:pic>
        <p:nvPicPr>
          <p:cNvPr id="7"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28595" y="4500570"/>
            <a:ext cx="4134635" cy="1857388"/>
          </a:xfrm>
          <a:prstGeom prst="rect">
            <a:avLst/>
          </a:prstGeom>
        </p:spPr>
      </p:pic>
    </p:spTree>
  </p:cSld>
  <p:clrMapOvr>
    <a:masterClrMapping/>
  </p:clrMapOvr>
  <p:transition>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5400" b="1" dirty="0" smtClean="0"/>
              <a:t>ΑΙΤΙΑ                  </a:t>
            </a:r>
            <a:endParaRPr lang="el-GR" sz="5400" b="1" dirty="0"/>
          </a:p>
        </p:txBody>
      </p:sp>
      <p:pic>
        <p:nvPicPr>
          <p:cNvPr id="5" name="Picture 3"/>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5643570" y="142852"/>
            <a:ext cx="3357586" cy="2443511"/>
          </a:xfrm>
          <a:prstGeom prst="rect">
            <a:avLst/>
          </a:prstGeom>
          <a:ln>
            <a:noFill/>
          </a:ln>
          <a:effectLst>
            <a:softEdge rad="112500"/>
          </a:effectLst>
        </p:spPr>
      </p:pic>
      <p:sp>
        <p:nvSpPr>
          <p:cNvPr id="4" name="3 - Θέση περιεχομένου"/>
          <p:cNvSpPr>
            <a:spLocks noGrp="1"/>
          </p:cNvSpPr>
          <p:nvPr>
            <p:ph sz="half" idx="2"/>
          </p:nvPr>
        </p:nvSpPr>
        <p:spPr>
          <a:xfrm>
            <a:off x="642910" y="1428735"/>
            <a:ext cx="3571900" cy="5143537"/>
          </a:xfrm>
        </p:spPr>
        <p:txBody>
          <a:bodyPr>
            <a:normAutofit fontScale="70000" lnSpcReduction="20000"/>
          </a:bodyPr>
          <a:lstStyle/>
          <a:p>
            <a:pPr>
              <a:buFont typeface="Wingdings" pitchFamily="2" charset="2"/>
              <a:buChar char="§"/>
            </a:pPr>
            <a:r>
              <a:rPr lang="el-GR" dirty="0" smtClean="0">
                <a:solidFill>
                  <a:srgbClr val="000000"/>
                </a:solidFill>
              </a:rPr>
              <a:t>Προκαλείται από την επαφή του ατόμου με γυμνό ηλεκτροφόρο σώμα.</a:t>
            </a:r>
          </a:p>
          <a:p>
            <a:pPr>
              <a:buFont typeface="Wingdings" pitchFamily="2" charset="2"/>
              <a:buChar char="§"/>
            </a:pPr>
            <a:r>
              <a:rPr lang="el-GR" dirty="0" smtClean="0">
                <a:solidFill>
                  <a:srgbClr val="000000"/>
                </a:solidFill>
              </a:rPr>
              <a:t>Ο χειρισμός μιας ηλεκτρικής συσκευής με βρεγμένα χεριά ή η χρήση της στο μπάνιο ή κοντά σε νερό αυξάνει το ενδεχόμενο ηλεκτροπληξίας.</a:t>
            </a:r>
          </a:p>
          <a:p>
            <a:pPr>
              <a:buFont typeface="Wingdings" pitchFamily="2" charset="2"/>
              <a:buChar char="§"/>
            </a:pPr>
            <a:r>
              <a:rPr lang="el-GR" dirty="0" smtClean="0">
                <a:solidFill>
                  <a:srgbClr val="000000"/>
                </a:solidFill>
              </a:rPr>
              <a:t>Ο κίνδυνος ηλεκτροπληξίας αυξάνεται όταν κάποιος (ιδίως τα παιδία) περιεργάζονται ή τοποθετούν στις πρίζες σύρματα ή καρφίτσες.</a:t>
            </a:r>
          </a:p>
          <a:p>
            <a:pPr>
              <a:buFont typeface="Wingdings" pitchFamily="2" charset="2"/>
              <a:buChar char="§"/>
            </a:pPr>
            <a:r>
              <a:rPr lang="el-GR" dirty="0" smtClean="0">
                <a:solidFill>
                  <a:srgbClr val="000000"/>
                </a:solidFill>
              </a:rPr>
              <a:t>Όταν οι διακόπτες είναι κατεστραμμένοι ή τα καλώδια των ηλεκτρικών φθαρμένα.</a:t>
            </a:r>
          </a:p>
          <a:p>
            <a:pPr>
              <a:buFont typeface="Courier New" pitchFamily="49" charset="0"/>
              <a:buChar char="o"/>
            </a:pPr>
            <a:endParaRPr lang="el-GR" dirty="0" smtClean="0"/>
          </a:p>
          <a:p>
            <a:endParaRPr lang="el-GR"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29124" y="2857496"/>
            <a:ext cx="3291098" cy="2160240"/>
          </a:xfrm>
          <a:prstGeom prst="rect">
            <a:avLst/>
          </a:prstGeom>
          <a:ln>
            <a:noFill/>
          </a:ln>
          <a:effectLst>
            <a:softEdge rad="112500"/>
          </a:effectLst>
        </p:spPr>
      </p:pic>
      <p:pic>
        <p:nvPicPr>
          <p:cNvPr id="7" name="Pictur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15008" y="4945488"/>
            <a:ext cx="3237796" cy="1912512"/>
          </a:xfrm>
          <a:prstGeom prst="rect">
            <a:avLst/>
          </a:prstGeom>
          <a:ln>
            <a:noFill/>
          </a:ln>
          <a:effectLst>
            <a:softEdge rad="112500"/>
          </a:effectLst>
        </p:spPr>
      </p:pic>
    </p:spTree>
  </p:cSld>
  <p:clrMapOvr>
    <a:masterClrMapping/>
  </p:clrMapOvr>
  <p:transition>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5400" b="1" dirty="0" smtClean="0"/>
              <a:t>ΣΥΜΠΤΩΜΑΤΑ</a:t>
            </a:r>
            <a:endParaRPr lang="el-GR" sz="5400" b="1" dirty="0"/>
          </a:p>
        </p:txBody>
      </p:sp>
      <p:sp>
        <p:nvSpPr>
          <p:cNvPr id="3" name="2 - Θέση περιεχομένου"/>
          <p:cNvSpPr>
            <a:spLocks noGrp="1"/>
          </p:cNvSpPr>
          <p:nvPr>
            <p:ph sz="half" idx="1"/>
          </p:nvPr>
        </p:nvSpPr>
        <p:spPr/>
        <p:txBody>
          <a:bodyPr>
            <a:normAutofit fontScale="77500" lnSpcReduction="20000"/>
          </a:bodyPr>
          <a:lstStyle/>
          <a:p>
            <a:pPr>
              <a:buFont typeface="Wingdings" pitchFamily="2" charset="2"/>
              <a:buChar char="Ø"/>
            </a:pPr>
            <a:r>
              <a:rPr lang="el-GR" sz="4200" dirty="0" smtClean="0"/>
              <a:t>Άμεσα </a:t>
            </a:r>
            <a:r>
              <a:rPr lang="en-US" sz="4200" dirty="0" smtClean="0"/>
              <a:t>:</a:t>
            </a:r>
            <a:endParaRPr lang="el-GR" sz="4200" dirty="0" smtClean="0"/>
          </a:p>
          <a:p>
            <a:pPr>
              <a:buNone/>
            </a:pPr>
            <a:r>
              <a:rPr lang="el-GR" dirty="0" smtClean="0"/>
              <a:t/>
            </a:r>
            <a:br>
              <a:rPr lang="el-GR" dirty="0" smtClean="0"/>
            </a:br>
            <a:r>
              <a:rPr lang="el-GR" dirty="0" smtClean="0">
                <a:solidFill>
                  <a:schemeClr val="tx2"/>
                </a:solidFill>
              </a:rPr>
              <a:t>Τοπικά</a:t>
            </a:r>
            <a:r>
              <a:rPr lang="el-GR" dirty="0" smtClean="0"/>
              <a:t/>
            </a:r>
            <a:br>
              <a:rPr lang="el-GR" dirty="0" smtClean="0"/>
            </a:br>
            <a:r>
              <a:rPr lang="el-GR" dirty="0" smtClean="0"/>
              <a:t>• Έγκαυμα</a:t>
            </a:r>
            <a:r>
              <a:rPr lang="en-US" dirty="0" smtClean="0"/>
              <a:t>.</a:t>
            </a:r>
            <a:r>
              <a:rPr lang="el-GR" dirty="0" smtClean="0"/>
              <a:t/>
            </a:r>
            <a:br>
              <a:rPr lang="el-GR" dirty="0" smtClean="0"/>
            </a:br>
            <a:r>
              <a:rPr lang="el-GR" dirty="0" smtClean="0"/>
              <a:t>• Ηλεκτρικό στίγμα</a:t>
            </a:r>
            <a:r>
              <a:rPr lang="en-US" dirty="0" smtClean="0"/>
              <a:t>.</a:t>
            </a:r>
            <a:endParaRPr lang="el-GR" dirty="0" smtClean="0"/>
          </a:p>
          <a:p>
            <a:pPr>
              <a:buNone/>
            </a:pPr>
            <a:r>
              <a:rPr lang="el-GR" dirty="0" smtClean="0"/>
              <a:t/>
            </a:r>
            <a:br>
              <a:rPr lang="el-GR" dirty="0" smtClean="0"/>
            </a:br>
            <a:r>
              <a:rPr lang="el-GR" dirty="0" smtClean="0">
                <a:solidFill>
                  <a:schemeClr val="tx2"/>
                </a:solidFill>
              </a:rPr>
              <a:t>Γενικά</a:t>
            </a:r>
            <a:r>
              <a:rPr lang="el-GR" dirty="0" smtClean="0"/>
              <a:t/>
            </a:r>
            <a:br>
              <a:rPr lang="el-GR" dirty="0" smtClean="0"/>
            </a:br>
            <a:r>
              <a:rPr lang="el-GR" dirty="0" smtClean="0"/>
              <a:t>• Βουητά στα αυτιά</a:t>
            </a:r>
            <a:r>
              <a:rPr lang="en-US" dirty="0" smtClean="0"/>
              <a:t>.</a:t>
            </a:r>
            <a:r>
              <a:rPr lang="el-GR" dirty="0" smtClean="0"/>
              <a:t/>
            </a:r>
            <a:br>
              <a:rPr lang="el-GR" dirty="0" smtClean="0"/>
            </a:br>
            <a:r>
              <a:rPr lang="el-GR" dirty="0" smtClean="0"/>
              <a:t>• Μούδιασμα</a:t>
            </a:r>
            <a:r>
              <a:rPr lang="en-US" dirty="0" smtClean="0"/>
              <a:t>.</a:t>
            </a:r>
            <a:r>
              <a:rPr lang="el-GR" dirty="0" smtClean="0"/>
              <a:t/>
            </a:r>
            <a:br>
              <a:rPr lang="el-GR" dirty="0" smtClean="0"/>
            </a:br>
            <a:r>
              <a:rPr lang="el-GR" dirty="0" smtClean="0"/>
              <a:t>• Ιλίγγους</a:t>
            </a:r>
            <a:r>
              <a:rPr lang="en-US" dirty="0" smtClean="0"/>
              <a:t>.</a:t>
            </a:r>
            <a:r>
              <a:rPr lang="el-GR" dirty="0" smtClean="0"/>
              <a:t/>
            </a:r>
            <a:br>
              <a:rPr lang="el-GR" dirty="0" smtClean="0"/>
            </a:br>
            <a:r>
              <a:rPr lang="el-GR" dirty="0" smtClean="0"/>
              <a:t>• Διαταραχές στο σφυγμό</a:t>
            </a:r>
            <a:r>
              <a:rPr lang="en-US" dirty="0" smtClean="0"/>
              <a:t>.</a:t>
            </a:r>
            <a:r>
              <a:rPr lang="el-GR" dirty="0" smtClean="0"/>
              <a:t/>
            </a:r>
            <a:br>
              <a:rPr lang="el-GR" dirty="0" smtClean="0"/>
            </a:br>
            <a:r>
              <a:rPr lang="el-GR" dirty="0" smtClean="0"/>
              <a:t>• Σοκ</a:t>
            </a:r>
            <a:r>
              <a:rPr lang="en-US" dirty="0" smtClean="0"/>
              <a:t>.</a:t>
            </a:r>
            <a:r>
              <a:rPr lang="el-GR" dirty="0" smtClean="0"/>
              <a:t/>
            </a:r>
            <a:br>
              <a:rPr lang="el-GR" dirty="0" smtClean="0"/>
            </a:br>
            <a:r>
              <a:rPr lang="el-GR" dirty="0" smtClean="0"/>
              <a:t>• Σπασμούς</a:t>
            </a:r>
            <a:r>
              <a:rPr lang="en-US" dirty="0" smtClean="0"/>
              <a:t>.</a:t>
            </a:r>
            <a:r>
              <a:rPr lang="el-GR" dirty="0" smtClean="0"/>
              <a:t/>
            </a:r>
            <a:br>
              <a:rPr lang="el-GR" dirty="0" smtClean="0"/>
            </a:br>
            <a:r>
              <a:rPr lang="el-GR" dirty="0" smtClean="0"/>
              <a:t>• Τραύματα από την εκτίναξη</a:t>
            </a:r>
            <a:r>
              <a:rPr lang="en-US" dirty="0" smtClean="0"/>
              <a:t>.</a:t>
            </a:r>
            <a:endParaRPr lang="el-GR" dirty="0"/>
          </a:p>
        </p:txBody>
      </p:sp>
      <p:sp>
        <p:nvSpPr>
          <p:cNvPr id="4" name="3 - Θέση περιεχομένου"/>
          <p:cNvSpPr>
            <a:spLocks noGrp="1"/>
          </p:cNvSpPr>
          <p:nvPr>
            <p:ph sz="half" idx="2"/>
          </p:nvPr>
        </p:nvSpPr>
        <p:spPr/>
        <p:txBody>
          <a:bodyPr>
            <a:normAutofit fontScale="77500" lnSpcReduction="20000"/>
          </a:bodyPr>
          <a:lstStyle/>
          <a:p>
            <a:pPr>
              <a:buFont typeface="Wingdings" pitchFamily="2" charset="2"/>
              <a:buChar char="Ø"/>
            </a:pPr>
            <a:r>
              <a:rPr lang="el-GR" sz="4100" dirty="0" smtClean="0"/>
              <a:t>Επακόλουθα</a:t>
            </a:r>
            <a:r>
              <a:rPr lang="en-US" sz="4100" dirty="0" smtClean="0"/>
              <a:t> :</a:t>
            </a:r>
          </a:p>
          <a:p>
            <a:pPr>
              <a:buFont typeface="Wingdings" pitchFamily="2" charset="2"/>
              <a:buChar char="Ø"/>
            </a:pPr>
            <a:endParaRPr lang="en-US" dirty="0" smtClean="0"/>
          </a:p>
          <a:p>
            <a:pPr marL="0" indent="0">
              <a:buNone/>
            </a:pPr>
            <a:r>
              <a:rPr lang="el-GR" dirty="0" smtClean="0"/>
              <a:t> • Ο πάσχων είναι      αποπροσανατολισμένος και  επιθετικός.</a:t>
            </a:r>
          </a:p>
          <a:p>
            <a:pPr marL="0" indent="0">
              <a:buNone/>
            </a:pPr>
            <a:r>
              <a:rPr lang="el-GR" dirty="0" smtClean="0"/>
              <a:t> • Παραλύσεις από βλάβες του νωτιαίου μυελού.</a:t>
            </a:r>
            <a:br>
              <a:rPr lang="el-GR" dirty="0" smtClean="0"/>
            </a:br>
            <a:r>
              <a:rPr lang="el-GR" dirty="0" smtClean="0"/>
              <a:t> • Ψυχικές διαταραχές.</a:t>
            </a:r>
            <a:br>
              <a:rPr lang="el-GR" dirty="0" smtClean="0"/>
            </a:br>
            <a:r>
              <a:rPr lang="el-GR" dirty="0" smtClean="0"/>
              <a:t> • Βλάβες των νεφρών</a:t>
            </a:r>
            <a:endParaRPr lang="en-US" dirty="0" smtClean="0"/>
          </a:p>
          <a:p>
            <a:pPr marL="0" indent="0">
              <a:buNone/>
            </a:pPr>
            <a:r>
              <a:rPr lang="el-GR" dirty="0" smtClean="0"/>
              <a:t> • Καταρράκτη (μπορεί να εμφανιστεί 3 χρόνια μετά το ατύχημα).</a:t>
            </a:r>
          </a:p>
          <a:p>
            <a:endParaRPr lang="el-GR" dirty="0"/>
          </a:p>
        </p:txBody>
      </p:sp>
    </p:spTree>
  </p:cSld>
  <p:clrMapOvr>
    <a:masterClrMapping/>
  </p:clrMapOvr>
  <p:transition>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5400" b="1" dirty="0" smtClean="0"/>
              <a:t>ΠΡΩΤΕΣ ΒΟΗΘΕΙΕΣ</a:t>
            </a:r>
            <a:endParaRPr lang="el-GR" sz="5400" b="1" dirty="0"/>
          </a:p>
        </p:txBody>
      </p:sp>
      <p:sp>
        <p:nvSpPr>
          <p:cNvPr id="3" name="2 - Θέση περιεχομένου"/>
          <p:cNvSpPr>
            <a:spLocks noGrp="1"/>
          </p:cNvSpPr>
          <p:nvPr>
            <p:ph idx="1"/>
          </p:nvPr>
        </p:nvSpPr>
        <p:spPr>
          <a:xfrm>
            <a:off x="457200" y="1646236"/>
            <a:ext cx="8229600" cy="4854597"/>
          </a:xfrm>
        </p:spPr>
        <p:txBody>
          <a:bodyPr>
            <a:normAutofit fontScale="77500" lnSpcReduction="20000"/>
          </a:bodyPr>
          <a:lstStyle/>
          <a:p>
            <a:pPr algn="just">
              <a:buFont typeface="Wingdings" pitchFamily="2" charset="2"/>
              <a:buChar char="§"/>
            </a:pPr>
            <a:r>
              <a:rPr lang="el-GR" dirty="0" smtClean="0">
                <a:latin typeface="Arial" pitchFamily="34" charset="0"/>
                <a:cs typeface="Arial" pitchFamily="34" charset="0"/>
              </a:rPr>
              <a:t>Μεταφορά σε καλά αεριζόμενο χώρο.</a:t>
            </a:r>
          </a:p>
          <a:p>
            <a:pPr algn="just">
              <a:buFont typeface="Wingdings" pitchFamily="2" charset="2"/>
              <a:buChar char="§"/>
            </a:pPr>
            <a:r>
              <a:rPr lang="el-GR" dirty="0" smtClean="0">
                <a:latin typeface="Arial" pitchFamily="34" charset="0"/>
                <a:cs typeface="Arial" pitchFamily="34" charset="0"/>
              </a:rPr>
              <a:t>Αφαίρεση των εξωτερικών ρούχων της ζώνης , των παπουτσιών και κάθε ενδύματος που τον σφίγγει.</a:t>
            </a:r>
          </a:p>
          <a:p>
            <a:pPr algn="just">
              <a:buFont typeface="Wingdings" pitchFamily="2" charset="2"/>
              <a:buChar char="§"/>
            </a:pPr>
            <a:r>
              <a:rPr lang="el-GR" dirty="0" smtClean="0">
                <a:latin typeface="Arial" pitchFamily="34" charset="0"/>
                <a:cs typeface="Arial" pitchFamily="34" charset="0"/>
              </a:rPr>
              <a:t>Εντριβή για την κυκλοφορία.</a:t>
            </a:r>
          </a:p>
          <a:p>
            <a:pPr algn="just">
              <a:buFont typeface="Wingdings" pitchFamily="2" charset="2"/>
              <a:buChar char="§"/>
            </a:pPr>
            <a:r>
              <a:rPr lang="el-GR" dirty="0" smtClean="0">
                <a:latin typeface="Arial" pitchFamily="34" charset="0"/>
                <a:cs typeface="Arial" pitchFamily="34" charset="0"/>
              </a:rPr>
              <a:t>Τεχνητή αναπνοή μέχρι να συνέλθει τελείως ή μέχρι να έλθει ο γιατρός.</a:t>
            </a:r>
          </a:p>
          <a:p>
            <a:pPr algn="just">
              <a:buFont typeface="Wingdings" pitchFamily="2" charset="2"/>
              <a:buChar char="§"/>
            </a:pPr>
            <a:r>
              <a:rPr lang="el-GR" dirty="0" smtClean="0">
                <a:latin typeface="Arial" pitchFamily="34" charset="0"/>
                <a:cs typeface="Arial" pitchFamily="34" charset="0"/>
              </a:rPr>
              <a:t>Θέρμανση του θύματος όσο διαρκεί η τεχνητή αναπνοή.</a:t>
            </a:r>
          </a:p>
          <a:p>
            <a:pPr algn="just">
              <a:buFont typeface="Wingdings" pitchFamily="2" charset="2"/>
              <a:buChar char="§"/>
            </a:pPr>
            <a:r>
              <a:rPr lang="el-GR" dirty="0" smtClean="0">
                <a:latin typeface="Arial" pitchFamily="34" charset="0"/>
                <a:cs typeface="Arial" pitchFamily="34" charset="0"/>
              </a:rPr>
              <a:t>Δε θα δοθεί στον παθόντα τίποτα από το στόμα (ποτά, τροφή) αν δεν συνέλθει πλήρως.</a:t>
            </a:r>
          </a:p>
          <a:p>
            <a:pPr algn="just">
              <a:buFont typeface="Wingdings" pitchFamily="2" charset="2"/>
              <a:buChar char="§"/>
            </a:pPr>
            <a:r>
              <a:rPr lang="el-GR" dirty="0" smtClean="0">
                <a:latin typeface="Arial" pitchFamily="34" charset="0"/>
                <a:cs typeface="Arial" pitchFamily="34" charset="0"/>
              </a:rPr>
              <a:t>Αν </a:t>
            </a:r>
            <a:r>
              <a:rPr lang="el-GR" dirty="0" smtClean="0">
                <a:latin typeface="Arial" pitchFamily="34" charset="0"/>
                <a:cs typeface="Arial" pitchFamily="34" charset="0"/>
              </a:rPr>
              <a:t>έχει εγκαύματα, θα πρέπει θα τα επιδέσουμε με </a:t>
            </a:r>
            <a:r>
              <a:rPr lang="el-GR" dirty="0" err="1" smtClean="0">
                <a:latin typeface="Arial" pitchFamily="34" charset="0"/>
                <a:cs typeface="Arial" pitchFamily="34" charset="0"/>
              </a:rPr>
              <a:t>βαζελινούχα</a:t>
            </a:r>
            <a:r>
              <a:rPr lang="el-GR" dirty="0" smtClean="0">
                <a:latin typeface="Arial" pitchFamily="34" charset="0"/>
                <a:cs typeface="Arial" pitchFamily="34" charset="0"/>
              </a:rPr>
              <a:t> αποστειρωμένη γάζα.</a:t>
            </a:r>
          </a:p>
          <a:p>
            <a:pPr algn="just">
              <a:buFont typeface="Wingdings" pitchFamily="2" charset="2"/>
              <a:buChar char="§"/>
            </a:pPr>
            <a:r>
              <a:rPr lang="el-GR" dirty="0" smtClean="0">
                <a:latin typeface="Arial" pitchFamily="34" charset="0"/>
                <a:cs typeface="Arial" pitchFamily="34" charset="0"/>
              </a:rPr>
              <a:t>Αν έχει πάθει κάταγμα, θα πρέπει να προσέξουμε κατά την μεταφορά του και την τεχνητή αναπνοή να μην επιδεινωθούν</a:t>
            </a:r>
            <a:r>
              <a:rPr lang="el-GR" dirty="0" smtClean="0">
                <a:latin typeface="Arial" pitchFamily="34" charset="0"/>
                <a:cs typeface="Arial" pitchFamily="34" charset="0"/>
              </a:rPr>
              <a:t>.</a:t>
            </a:r>
            <a:endParaRPr lang="el-GR" dirty="0" smtClean="0">
              <a:latin typeface="Arial" pitchFamily="34" charset="0"/>
              <a:cs typeface="Arial" pitchFamily="34" charset="0"/>
            </a:endParaRPr>
          </a:p>
        </p:txBody>
      </p:sp>
    </p:spTree>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5400" b="1" dirty="0" smtClean="0"/>
              <a:t>ΕΠΙΛΗΨΙΑ</a:t>
            </a:r>
            <a:endParaRPr lang="el-GR" sz="5400" b="1" dirty="0"/>
          </a:p>
        </p:txBody>
      </p:sp>
      <p:sp>
        <p:nvSpPr>
          <p:cNvPr id="3" name="2 - Θέση περιεχομένου"/>
          <p:cNvSpPr>
            <a:spLocks noGrp="1"/>
          </p:cNvSpPr>
          <p:nvPr>
            <p:ph idx="1"/>
          </p:nvPr>
        </p:nvSpPr>
        <p:spPr/>
        <p:txBody>
          <a:bodyPr>
            <a:normAutofit/>
          </a:bodyPr>
          <a:lstStyle/>
          <a:p>
            <a:pPr>
              <a:buFont typeface="Wingdings" pitchFamily="2" charset="2"/>
              <a:buChar char="§"/>
            </a:pPr>
            <a:r>
              <a:rPr lang="el-GR" sz="2400" dirty="0" smtClean="0"/>
              <a:t>Επιληψία είναι μια οικογένεια από διαφορετικές διαταραχές που έχουν ως κοινό σημείο τους επαναλαμβανόμενους παροξυσμούς με αιφνίδια, υπέρμετρη και ανώμαλη εκφόρτωση εγκεφαλικών νευρώνων. Οι επιληπτικοί παροξυσμοί μπορεί να προκαλούν σπασμούς (εάν συμμετέχει ο κινητικός φλοιός) ή και οπτικές, ακουστικές ή οσφρητικές ψευδαισθήσεις (εάν συμμετέχει ο βρεγματικός ή ο ινιακός φλοιός).</a:t>
            </a:r>
            <a:endParaRPr lang="el-GR" sz="2400" dirty="0"/>
          </a:p>
        </p:txBody>
      </p:sp>
    </p:spTree>
  </p:cSld>
  <p:clrMapOvr>
    <a:masterClrMapping/>
  </p:clrMapOvr>
  <p:transition>
    <p:split orient="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Τήξη">
  <a:themeElements>
    <a:clrScheme name="Τήξη">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Τήξη">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Τήξη">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141</TotalTime>
  <Words>811</Words>
  <Application>Microsoft Office PowerPoint</Application>
  <PresentationFormat>Προβολή στην οθόνη (4:3)</PresentationFormat>
  <Paragraphs>102</Paragraphs>
  <Slides>13</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13</vt:i4>
      </vt:variant>
    </vt:vector>
  </HeadingPairs>
  <TitlesOfParts>
    <vt:vector size="14" baseType="lpstr">
      <vt:lpstr>Τήξη</vt:lpstr>
      <vt:lpstr>ΕΘΕΛΟΝΤΙΣΜΟΣ ΚΑΙ ΥΓΕΙΑ</vt:lpstr>
      <vt:lpstr>ΞΕΝΑ ΣΩΜΑΤΑ</vt:lpstr>
      <vt:lpstr>ΠΡΩΤΕΣ ΒΟΗΘΕΙΕΣ</vt:lpstr>
      <vt:lpstr>ΗΛΕΚΤΡΟΠΛΗΞΙΑ</vt:lpstr>
      <vt:lpstr>Διαφάνεια 5</vt:lpstr>
      <vt:lpstr>ΑΙΤΙΑ                  </vt:lpstr>
      <vt:lpstr>ΣΥΜΠΤΩΜΑΤΑ</vt:lpstr>
      <vt:lpstr>ΠΡΩΤΕΣ ΒΟΗΘΕΙΕΣ</vt:lpstr>
      <vt:lpstr>ΕΠΙΛΗΨΙΑ</vt:lpstr>
      <vt:lpstr>ΑΙΤΙΑ</vt:lpstr>
      <vt:lpstr>ΣΥΜΠΤΩΜΑΤΑ</vt:lpstr>
      <vt:lpstr>ΠΡΩΤΕΣ ΒΟΗΘΕΙΕΣ</vt:lpstr>
      <vt:lpstr>ΣΥΝΕΡΓΑΣΤΗΚΑΝ</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Inna k an c arecei</dc:creator>
  <cp:lastModifiedBy>Inna k an c arecei</cp:lastModifiedBy>
  <cp:revision>17</cp:revision>
  <dcterms:created xsi:type="dcterms:W3CDTF">2013-03-11T19:48:37Z</dcterms:created>
  <dcterms:modified xsi:type="dcterms:W3CDTF">2013-04-02T14:07:35Z</dcterms:modified>
</cp:coreProperties>
</file>