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713" autoAdjust="0"/>
  </p:normalViewPr>
  <p:slideViewPr>
    <p:cSldViewPr>
      <p:cViewPr varScale="1">
        <p:scale>
          <a:sx n="110" d="100"/>
          <a:sy n="110" d="100"/>
        </p:scale>
        <p:origin x="-16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Τίτλος"/>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19" name="18 - Θέση υποσέλιδου"/>
          <p:cNvSpPr>
            <a:spLocks noGrp="1"/>
          </p:cNvSpPr>
          <p:nvPr>
            <p:ph type="ftr" sz="quarter" idx="11"/>
          </p:nvPr>
        </p:nvSpPr>
        <p:spPr/>
        <p:txBody>
          <a:bodyPr/>
          <a:lstStyle/>
          <a:p>
            <a:endParaRPr lang="el-GR"/>
          </a:p>
        </p:txBody>
      </p:sp>
      <p:sp>
        <p:nvSpPr>
          <p:cNvPr id="27" name="26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 Τίτλος"/>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7467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320"/>
            <a:ext cx="7470648" cy="1143000"/>
          </a:xfrm>
        </p:spPr>
        <p:txBody>
          <a:bodyPr anchor="ctr"/>
          <a:lstStyle>
            <a:lvl1pPr algn="l">
              <a:defRPr sz="4600"/>
            </a:lvl1pPr>
          </a:lstStyle>
          <a:p>
            <a:r>
              <a:rPr kumimoji="0" lang="el-GR" smtClean="0"/>
              <a:t>Kλικ για επεξεργασία του τίτλου</a:t>
            </a:r>
            <a:endParaRPr kumimoji="0" lang="en-US"/>
          </a:p>
        </p:txBody>
      </p:sp>
      <p:sp>
        <p:nvSpPr>
          <p:cNvPr id="7" name="6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8" name="7 - Θέση αριθμού διαφάνειας"/>
          <p:cNvSpPr>
            <a:spLocks noGrp="1"/>
          </p:cNvSpPr>
          <p:nvPr>
            <p:ph type="sldNum" sz="quarter" idx="11"/>
          </p:nvPr>
        </p:nvSpPr>
        <p:spPr/>
        <p:txBody>
          <a:bodyPr/>
          <a:lstStyle/>
          <a:p>
            <a:fld id="{D1F46969-752B-4C06-89FC-665F7B1CB078}" type="slidenum">
              <a:rPr lang="el-GR" smtClean="0"/>
              <a:pPr/>
              <a:t>‹#›</a:t>
            </a:fld>
            <a:endParaRPr lang="el-GR"/>
          </a:p>
        </p:txBody>
      </p:sp>
      <p:sp>
        <p:nvSpPr>
          <p:cNvPr id="9" name="8 - Θέση υποσέλιδου"/>
          <p:cNvSpPr>
            <a:spLocks noGrp="1"/>
          </p:cNvSpPr>
          <p:nvPr>
            <p:ph type="ftr" sz="quarter" idx="12"/>
          </p:nvPr>
        </p:nvSpPr>
        <p:spPr/>
        <p:txBody>
          <a:bodyPr/>
          <a:lstStyle/>
          <a:p>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8BBEF97E-CFBC-48FE-AE34-8AD79658F51A}" type="datetimeFigureOut">
              <a:rPr lang="el-GR" smtClean="0"/>
              <a:pPr/>
              <a:t>29/1/2013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156448" y="6422064"/>
            <a:ext cx="762000" cy="365125"/>
          </a:xfrm>
        </p:spPr>
        <p:txBody>
          <a:bodyPr/>
          <a:lstStyle/>
          <a:p>
            <a:fld id="{D1F46969-752B-4C06-89FC-665F7B1CB078}"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457200" y="6422064"/>
            <a:ext cx="2133600" cy="365125"/>
          </a:xfrm>
        </p:spPr>
        <p:txBody>
          <a:bodyPr/>
          <a:lstStyle/>
          <a:p>
            <a:fld id="{8BBEF97E-CFBC-48FE-AE34-8AD79658F51A}" type="datetimeFigureOut">
              <a:rPr lang="el-GR" smtClean="0"/>
              <a:pPr/>
              <a:t>29/1/2013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1F46969-752B-4C06-89FC-665F7B1CB078}"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 Ελεύθερη σχεδίαση"/>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Θέση τίτλου"/>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BBEF97E-CFBC-48FE-AE34-8AD79658F51A}" type="datetimeFigureOut">
              <a:rPr lang="el-GR" smtClean="0"/>
              <a:pPr/>
              <a:t>29/1/2013</a:t>
            </a:fld>
            <a:endParaRPr lang="el-GR"/>
          </a:p>
        </p:txBody>
      </p:sp>
      <p:sp>
        <p:nvSpPr>
          <p:cNvPr id="22" name="21 - Θέση υποσέλιδου"/>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l-GR"/>
          </a:p>
        </p:txBody>
      </p:sp>
      <p:sp>
        <p:nvSpPr>
          <p:cNvPr id="18" name="17 - Θέση αριθμού διαφάνειας"/>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1F46969-752B-4C06-89FC-665F7B1CB078}"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l.wikipedia.org/wiki/%CE%94%CE%B9%CE%B1%CE%B4%CE%AF%CE%BA%CF%84%CF%85%CE%BF" TargetMode="External"/><Relationship Id="rId2" Type="http://schemas.openxmlformats.org/officeDocument/2006/relationships/hyperlink" Target="http://el.wikipedia.org/w/index.php?title=%CE%A4%CF%8D%CF%80%CE%BF%CF%82&amp;action=edit&amp;redlink=1" TargetMode="External"/><Relationship Id="rId1" Type="http://schemas.openxmlformats.org/officeDocument/2006/relationships/slideLayout" Target="../slideLayouts/slideLayout2.xml"/><Relationship Id="rId6" Type="http://schemas.openxmlformats.org/officeDocument/2006/relationships/hyperlink" Target="http://el.wikipedia.org/wiki/%CE%A4%CE%B7%CE%BB%CE%B5%CF%8C%CF%81%CE%B1%CF%83%CE%B7" TargetMode="External"/><Relationship Id="rId5" Type="http://schemas.openxmlformats.org/officeDocument/2006/relationships/hyperlink" Target="http://el.wikipedia.org/wiki/%CE%A1%CE%B1%CE%B4%CE%B9%CF%8C%CF%86%CF%89%CE%BD%CE%BF" TargetMode="External"/><Relationship Id="rId4" Type="http://schemas.openxmlformats.org/officeDocument/2006/relationships/hyperlink" Target="http://el.wikipedia.org/wiki/%CE%A0%CE%BB%CE%B7%CF%81%CE%BF%CF%86%CE%BF%CF%81%CE%AF%CE%B1"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l.wikipedia.org/wiki/%CE%A4%CE%B7%CE%BB%CE%B5%CF%8C%CF%81%CE%B1%CF%83%CE%B7" TargetMode="External"/><Relationship Id="rId3" Type="http://schemas.openxmlformats.org/officeDocument/2006/relationships/hyperlink" Target="http://el.wikipedia.org/w/index.php?title=%CE%99%CF%83%CF%84%CE%BF%CF%83%CE%B5%CE%BB%CE%AF%CE%B4%CE%B5%CF%82&amp;action=edit&amp;redlink=1" TargetMode="External"/><Relationship Id="rId7" Type="http://schemas.openxmlformats.org/officeDocument/2006/relationships/hyperlink" Target="http://el.wikipedia.org/w/index.php?title=%CE%95%CE%BA%CE%B4%CE%BF%CF%84%CE%B9%CE%BA%CE%BF%CE%AF_%CE%BF%CE%AF%CE%BA%CE%BF%CE%B9&amp;action=edit&amp;redlink=1" TargetMode="External"/><Relationship Id="rId2" Type="http://schemas.openxmlformats.org/officeDocument/2006/relationships/hyperlink" Target="http://el.wikipedia.org/w/index.php?title=%CE%97%CE%BB%CE%B5%CE%BA%CF%84%CF%81%CE%BF%CE%BD%CE%B9%CE%BA%CF%8C%CF%82_%CE%A4%CF%8D%CF%80%CE%BF%CF%82&amp;action=edit&amp;redlink=1" TargetMode="External"/><Relationship Id="rId1" Type="http://schemas.openxmlformats.org/officeDocument/2006/relationships/slideLayout" Target="../slideLayouts/slideLayout2.xml"/><Relationship Id="rId6" Type="http://schemas.openxmlformats.org/officeDocument/2006/relationships/hyperlink" Target="http://el.wikipedia.org/w/index.php?title=%CE%A0%CE%B5%CF%81%CE%B9%CE%BF%CE%B4%CE%B9%CE%BA%CE%AC&amp;action=edit&amp;redlink=1" TargetMode="External"/><Relationship Id="rId5" Type="http://schemas.openxmlformats.org/officeDocument/2006/relationships/hyperlink" Target="http://el.wikipedia.org/wiki/%CE%95%CF%86%CE%B7%CE%BC%CE%B5%CF%81%CE%AF%CE%B4%CE%B5%CF%82" TargetMode="External"/><Relationship Id="rId4" Type="http://schemas.openxmlformats.org/officeDocument/2006/relationships/hyperlink" Target="http://el.wikipedia.org/w/index.php?title=%CE%A0%CE%B1%CF%81%CE%B1%CE%B4%CE%BF%CF%83%CE%B9%CE%B1%CE%BA%CF%8C%CF%82_%CE%A4%CF%8D%CF%80%CE%BF%CF%82&amp;action=edit&amp;redlink=1" TargetMode="External"/><Relationship Id="rId9" Type="http://schemas.openxmlformats.org/officeDocument/2006/relationships/hyperlink" Target="http://el.wikipedia.org/wiki/%CE%9C%CE%AD%CF%83%CE%B1_%CE%B5%CE%BD%CE%B7%CE%BC%CE%AD%CF%81%CF%89%CF%83%CE%B7%CF%8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l.wikipedia.org/wiki/%CE%A1%CE%B1%CE%B4%CE%B9%CF%8C%CF%86%CF%89%CE%BD%CE%BF" TargetMode="External"/><Relationship Id="rId2" Type="http://schemas.openxmlformats.org/officeDocument/2006/relationships/hyperlink" Target="http://el.wikipedia.org/w/index.php?title=%CE%A4%CF%8D%CF%80%CE%BF%CF%82&amp;action=edit&amp;redlink=1" TargetMode="External"/><Relationship Id="rId1" Type="http://schemas.openxmlformats.org/officeDocument/2006/relationships/slideLayout" Target="../slideLayouts/slideLayout2.xml"/><Relationship Id="rId5" Type="http://schemas.openxmlformats.org/officeDocument/2006/relationships/hyperlink" Target="http://el.wikipedia.org/wiki/Internet" TargetMode="External"/><Relationship Id="rId4" Type="http://schemas.openxmlformats.org/officeDocument/2006/relationships/hyperlink" Target="http://el.wikipedia.org/wiki/%CE%A4%CE%B7%CE%BB%CE%B5%CF%8C%CF%81%CE%B1%CF%83%CE%B7"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l.wikipedia.org/wiki/%CE%9B%CE%BF%CE%B3%CE%BF%CE%BA%CF%81%CE%B9%CF%83%CE%AF%CE%B1" TargetMode="External"/><Relationship Id="rId2" Type="http://schemas.openxmlformats.org/officeDocument/2006/relationships/hyperlink" Target="http://el.wikipedia.org/wiki/%CE%94%CE%B7%CE%BC%CE%BF%CF%83%CE%B9%CE%BF%CE%B3%CF%81%CE%AC%CF%86%CE%BF%CF%8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r>
              <a:rPr lang="el-GR" sz="5000" dirty="0" smtClean="0">
                <a:effectLst>
                  <a:outerShdw blurRad="38100" dist="38100" dir="2700000" algn="tl">
                    <a:srgbClr val="000000">
                      <a:alpha val="43137"/>
                    </a:srgbClr>
                  </a:outerShdw>
                </a:effectLst>
              </a:rPr>
              <a:t>ΟΡΙΣΜΟΣ ΜΜΕ</a:t>
            </a:r>
            <a:endParaRPr lang="el-GR" sz="5000" dirty="0">
              <a:effectLst>
                <a:outerShdw blurRad="38100" dist="38100" dir="2700000" algn="tl">
                  <a:srgbClr val="000000">
                    <a:alpha val="43137"/>
                  </a:srgbClr>
                </a:outerShdw>
              </a:effectLst>
            </a:endParaRPr>
          </a:p>
        </p:txBody>
      </p:sp>
      <p:sp>
        <p:nvSpPr>
          <p:cNvPr id="3" name="2 - Υπότιτλος"/>
          <p:cNvSpPr>
            <a:spLocks noGrp="1"/>
          </p:cNvSpPr>
          <p:nvPr>
            <p:ph type="subTitle" idx="1"/>
          </p:nvPr>
        </p:nvSpPr>
        <p:spPr/>
        <p:txBody>
          <a:bodyPr>
            <a:normAutofit/>
          </a:bodyPr>
          <a:lstStyle/>
          <a:p>
            <a:r>
              <a:rPr lang="el-GR" sz="2500" dirty="0" err="1" smtClean="0">
                <a:solidFill>
                  <a:schemeClr val="tx1">
                    <a:lumMod val="65000"/>
                  </a:schemeClr>
                </a:solidFill>
                <a:effectLst>
                  <a:outerShdw blurRad="38100" dist="38100" dir="2700000" algn="tl">
                    <a:srgbClr val="000000">
                      <a:alpha val="43137"/>
                    </a:srgbClr>
                  </a:outerShdw>
                </a:effectLst>
                <a:latin typeface="+mj-lt"/>
              </a:rPr>
              <a:t>Πουτάκογλου</a:t>
            </a:r>
            <a:r>
              <a:rPr lang="el-GR" sz="2500" dirty="0" smtClean="0">
                <a:solidFill>
                  <a:schemeClr val="tx1">
                    <a:lumMod val="65000"/>
                  </a:schemeClr>
                </a:solidFill>
                <a:effectLst>
                  <a:outerShdw blurRad="38100" dist="38100" dir="2700000" algn="tl">
                    <a:srgbClr val="000000">
                      <a:alpha val="43137"/>
                    </a:srgbClr>
                  </a:outerShdw>
                </a:effectLst>
                <a:latin typeface="+mj-lt"/>
              </a:rPr>
              <a:t> Στέφανος</a:t>
            </a:r>
            <a:br>
              <a:rPr lang="el-GR" sz="2500" dirty="0" smtClean="0">
                <a:solidFill>
                  <a:schemeClr val="tx1">
                    <a:lumMod val="65000"/>
                  </a:schemeClr>
                </a:solidFill>
                <a:effectLst>
                  <a:outerShdw blurRad="38100" dist="38100" dir="2700000" algn="tl">
                    <a:srgbClr val="000000">
                      <a:alpha val="43137"/>
                    </a:srgbClr>
                  </a:outerShdw>
                </a:effectLst>
                <a:latin typeface="+mj-lt"/>
              </a:rPr>
            </a:br>
            <a:r>
              <a:rPr lang="el-GR" sz="2500" dirty="0" smtClean="0">
                <a:solidFill>
                  <a:schemeClr val="tx1">
                    <a:lumMod val="65000"/>
                  </a:schemeClr>
                </a:solidFill>
                <a:effectLst>
                  <a:outerShdw blurRad="38100" dist="38100" dir="2700000" algn="tl">
                    <a:srgbClr val="000000">
                      <a:alpha val="43137"/>
                    </a:srgbClr>
                  </a:outerShdw>
                </a:effectLst>
                <a:latin typeface="+mj-lt"/>
              </a:rPr>
              <a:t>Σαγιά Χρύσα</a:t>
            </a:r>
            <a:br>
              <a:rPr lang="el-GR" sz="2500" dirty="0" smtClean="0">
                <a:solidFill>
                  <a:schemeClr val="tx1">
                    <a:lumMod val="65000"/>
                  </a:schemeClr>
                </a:solidFill>
                <a:effectLst>
                  <a:outerShdw blurRad="38100" dist="38100" dir="2700000" algn="tl">
                    <a:srgbClr val="000000">
                      <a:alpha val="43137"/>
                    </a:srgbClr>
                  </a:outerShdw>
                </a:effectLst>
                <a:latin typeface="+mj-lt"/>
              </a:rPr>
            </a:br>
            <a:r>
              <a:rPr lang="el-GR" sz="2500" dirty="0" err="1" smtClean="0">
                <a:solidFill>
                  <a:schemeClr val="tx1">
                    <a:lumMod val="65000"/>
                  </a:schemeClr>
                </a:solidFill>
                <a:effectLst>
                  <a:outerShdw blurRad="38100" dist="38100" dir="2700000" algn="tl">
                    <a:srgbClr val="000000">
                      <a:alpha val="43137"/>
                    </a:srgbClr>
                  </a:outerShdw>
                </a:effectLst>
                <a:latin typeface="+mj-lt"/>
              </a:rPr>
              <a:t>Τερσενίδου</a:t>
            </a:r>
            <a:r>
              <a:rPr lang="el-GR" sz="2500" dirty="0" smtClean="0">
                <a:solidFill>
                  <a:schemeClr val="tx1">
                    <a:lumMod val="65000"/>
                  </a:schemeClr>
                </a:solidFill>
                <a:effectLst>
                  <a:outerShdw blurRad="38100" dist="38100" dir="2700000" algn="tl">
                    <a:srgbClr val="000000">
                      <a:alpha val="43137"/>
                    </a:srgbClr>
                  </a:outerShdw>
                </a:effectLst>
                <a:latin typeface="+mj-lt"/>
              </a:rPr>
              <a:t> Μαρία</a:t>
            </a:r>
            <a:br>
              <a:rPr lang="el-GR" sz="2500" dirty="0" smtClean="0">
                <a:solidFill>
                  <a:schemeClr val="tx1">
                    <a:lumMod val="65000"/>
                  </a:schemeClr>
                </a:solidFill>
                <a:effectLst>
                  <a:outerShdw blurRad="38100" dist="38100" dir="2700000" algn="tl">
                    <a:srgbClr val="000000">
                      <a:alpha val="43137"/>
                    </a:srgbClr>
                  </a:outerShdw>
                </a:effectLst>
                <a:latin typeface="+mj-lt"/>
              </a:rPr>
            </a:br>
            <a:r>
              <a:rPr lang="el-GR" sz="2500" dirty="0" err="1" smtClean="0">
                <a:solidFill>
                  <a:schemeClr val="tx1">
                    <a:lumMod val="65000"/>
                  </a:schemeClr>
                </a:solidFill>
                <a:effectLst>
                  <a:outerShdw blurRad="38100" dist="38100" dir="2700000" algn="tl">
                    <a:srgbClr val="000000">
                      <a:alpha val="43137"/>
                    </a:srgbClr>
                  </a:outerShdw>
                </a:effectLst>
                <a:latin typeface="+mj-lt"/>
              </a:rPr>
              <a:t>Τσιράκογλου</a:t>
            </a:r>
            <a:r>
              <a:rPr lang="el-GR" sz="2500" dirty="0" smtClean="0">
                <a:solidFill>
                  <a:schemeClr val="tx1">
                    <a:lumMod val="65000"/>
                  </a:schemeClr>
                </a:solidFill>
                <a:effectLst>
                  <a:outerShdw blurRad="38100" dist="38100" dir="2700000" algn="tl">
                    <a:srgbClr val="000000">
                      <a:alpha val="43137"/>
                    </a:srgbClr>
                  </a:outerShdw>
                </a:effectLst>
                <a:latin typeface="+mj-lt"/>
              </a:rPr>
              <a:t> Ιωάννα</a:t>
            </a:r>
            <a:endParaRPr lang="el-GR" sz="2500" dirty="0">
              <a:solidFill>
                <a:schemeClr val="tx1">
                  <a:lumMod val="65000"/>
                </a:schemeClr>
              </a:solidFill>
              <a:effectLst>
                <a:outerShdw blurRad="38100" dist="38100" dir="2700000" algn="tl">
                  <a:srgbClr val="000000">
                    <a:alpha val="43137"/>
                  </a:srgbClr>
                </a:outerShdw>
              </a:effectLst>
              <a:latin typeface="+mj-lt"/>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476672"/>
            <a:ext cx="7467600" cy="1143000"/>
          </a:xfrm>
        </p:spPr>
        <p:txBody>
          <a:bodyPr>
            <a:normAutofit/>
          </a:bodyPr>
          <a:lstStyle/>
          <a:p>
            <a:r>
              <a:rPr lang="el-GR" sz="4100" dirty="0" smtClean="0">
                <a:solidFill>
                  <a:schemeClr val="tx1">
                    <a:lumMod val="65000"/>
                  </a:schemeClr>
                </a:solidFill>
                <a:effectLst>
                  <a:outerShdw blurRad="38100" dist="38100" dir="2700000" algn="tl">
                    <a:srgbClr val="000000">
                      <a:alpha val="43137"/>
                    </a:srgbClr>
                  </a:outerShdw>
                </a:effectLst>
              </a:rPr>
              <a:t>Πηγές και Βιβλιογραφία</a:t>
            </a:r>
            <a:endParaRPr lang="el-GR" sz="4100" dirty="0"/>
          </a:p>
        </p:txBody>
      </p:sp>
      <p:sp>
        <p:nvSpPr>
          <p:cNvPr id="3" name="2 - Θέση περιεχομένου"/>
          <p:cNvSpPr>
            <a:spLocks noGrp="1"/>
          </p:cNvSpPr>
          <p:nvPr>
            <p:ph idx="1"/>
          </p:nvPr>
        </p:nvSpPr>
        <p:spPr>
          <a:xfrm>
            <a:off x="467544" y="1916832"/>
            <a:ext cx="7427168" cy="1972816"/>
          </a:xfrm>
        </p:spPr>
        <p:txBody>
          <a:bodyPr/>
          <a:lstStyle/>
          <a:p>
            <a:pPr>
              <a:buFont typeface="Wingdings" pitchFamily="2" charset="2"/>
              <a:buChar char="Ø"/>
            </a:pPr>
            <a:r>
              <a:rPr lang="el-GR" sz="2000" dirty="0" smtClean="0">
                <a:solidFill>
                  <a:schemeClr val="accent1">
                    <a:lumMod val="75000"/>
                  </a:schemeClr>
                </a:solidFill>
                <a:effectLst>
                  <a:outerShdw blurRad="38100" dist="38100" dir="2700000" algn="tl">
                    <a:srgbClr val="000000">
                      <a:alpha val="43137"/>
                    </a:srgbClr>
                  </a:outerShdw>
                </a:effectLst>
                <a:latin typeface="+mj-lt"/>
              </a:rPr>
              <a:t>http://www.publicissue.gr</a:t>
            </a:r>
          </a:p>
          <a:p>
            <a:pPr>
              <a:buFont typeface="Wingdings" pitchFamily="2" charset="2"/>
              <a:buChar char="Ø"/>
            </a:pPr>
            <a:r>
              <a:rPr lang="en-US" sz="2000" dirty="0" smtClean="0">
                <a:solidFill>
                  <a:schemeClr val="accent1">
                    <a:lumMod val="75000"/>
                  </a:schemeClr>
                </a:solidFill>
                <a:effectLst>
                  <a:outerShdw blurRad="38100" dist="38100" dir="2700000" algn="tl">
                    <a:srgbClr val="000000">
                      <a:alpha val="43137"/>
                    </a:srgbClr>
                  </a:outerShdw>
                </a:effectLst>
                <a:latin typeface="+mj-lt"/>
              </a:rPr>
              <a:t>http</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smtClean="0">
                <a:solidFill>
                  <a:schemeClr val="accent1">
                    <a:lumMod val="75000"/>
                  </a:schemeClr>
                </a:solidFill>
                <a:effectLst>
                  <a:outerShdw blurRad="38100" dist="38100" dir="2700000" algn="tl">
                    <a:srgbClr val="000000">
                      <a:alpha val="43137"/>
                    </a:srgbClr>
                  </a:outerShdw>
                </a:effectLst>
                <a:latin typeface="+mj-lt"/>
              </a:rPr>
              <a:t>www</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err="1" smtClean="0">
                <a:solidFill>
                  <a:schemeClr val="accent1">
                    <a:lumMod val="75000"/>
                  </a:schemeClr>
                </a:solidFill>
                <a:effectLst>
                  <a:outerShdw blurRad="38100" dist="38100" dir="2700000" algn="tl">
                    <a:srgbClr val="000000">
                      <a:alpha val="43137"/>
                    </a:srgbClr>
                  </a:outerShdw>
                </a:effectLst>
                <a:latin typeface="+mj-lt"/>
              </a:rPr>
              <a:t>google</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err="1" smtClean="0">
                <a:solidFill>
                  <a:schemeClr val="accent1">
                    <a:lumMod val="75000"/>
                  </a:schemeClr>
                </a:solidFill>
                <a:effectLst>
                  <a:outerShdw blurRad="38100" dist="38100" dir="2700000" algn="tl">
                    <a:srgbClr val="000000">
                      <a:alpha val="43137"/>
                    </a:srgbClr>
                  </a:outerShdw>
                </a:effectLst>
                <a:latin typeface="+mj-lt"/>
              </a:rPr>
              <a:t>gr</a:t>
            </a:r>
            <a:endParaRPr lang="el-GR" sz="2000" dirty="0" smtClean="0">
              <a:solidFill>
                <a:schemeClr val="accent1">
                  <a:lumMod val="75000"/>
                </a:schemeClr>
              </a:solidFill>
              <a:effectLst>
                <a:outerShdw blurRad="38100" dist="38100" dir="2700000" algn="tl">
                  <a:srgbClr val="000000">
                    <a:alpha val="43137"/>
                  </a:srgbClr>
                </a:outerShdw>
              </a:effectLst>
              <a:latin typeface="+mj-lt"/>
            </a:endParaRPr>
          </a:p>
          <a:p>
            <a:pPr>
              <a:buFont typeface="Wingdings" pitchFamily="2" charset="2"/>
              <a:buChar char="Ø"/>
            </a:pPr>
            <a:r>
              <a:rPr lang="en-US" sz="2000" dirty="0" smtClean="0">
                <a:solidFill>
                  <a:schemeClr val="accent1">
                    <a:lumMod val="75000"/>
                  </a:schemeClr>
                </a:solidFill>
                <a:effectLst>
                  <a:outerShdw blurRad="38100" dist="38100" dir="2700000" algn="tl">
                    <a:srgbClr val="000000">
                      <a:alpha val="43137"/>
                    </a:srgbClr>
                  </a:outerShdw>
                </a:effectLst>
                <a:latin typeface="+mj-lt"/>
              </a:rPr>
              <a:t>http</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smtClean="0">
                <a:solidFill>
                  <a:schemeClr val="accent1">
                    <a:lumMod val="75000"/>
                  </a:schemeClr>
                </a:solidFill>
                <a:effectLst>
                  <a:outerShdw blurRad="38100" dist="38100" dir="2700000" algn="tl">
                    <a:srgbClr val="000000">
                      <a:alpha val="43137"/>
                    </a:srgbClr>
                  </a:outerShdw>
                </a:effectLst>
                <a:latin typeface="+mj-lt"/>
              </a:rPr>
              <a:t>el</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err="1" smtClean="0">
                <a:solidFill>
                  <a:schemeClr val="accent1">
                    <a:lumMod val="75000"/>
                  </a:schemeClr>
                </a:solidFill>
                <a:effectLst>
                  <a:outerShdw blurRad="38100" dist="38100" dir="2700000" algn="tl">
                    <a:srgbClr val="000000">
                      <a:alpha val="43137"/>
                    </a:srgbClr>
                  </a:outerShdw>
                </a:effectLst>
                <a:latin typeface="+mj-lt"/>
              </a:rPr>
              <a:t>wikipedia</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smtClean="0">
                <a:solidFill>
                  <a:schemeClr val="accent1">
                    <a:lumMod val="75000"/>
                  </a:schemeClr>
                </a:solidFill>
                <a:effectLst>
                  <a:outerShdw blurRad="38100" dist="38100" dir="2700000" algn="tl">
                    <a:srgbClr val="000000">
                      <a:alpha val="43137"/>
                    </a:srgbClr>
                  </a:outerShdw>
                </a:effectLst>
                <a:latin typeface="+mj-lt"/>
              </a:rPr>
              <a:t>org</a:t>
            </a:r>
            <a:endParaRPr lang="el-GR" sz="2000" dirty="0" smtClean="0">
              <a:solidFill>
                <a:schemeClr val="accent1">
                  <a:lumMod val="75000"/>
                </a:schemeClr>
              </a:solidFill>
              <a:effectLst>
                <a:outerShdw blurRad="38100" dist="38100" dir="2700000" algn="tl">
                  <a:srgbClr val="000000">
                    <a:alpha val="43137"/>
                  </a:srgbClr>
                </a:outerShdw>
              </a:effectLst>
              <a:latin typeface="+mj-lt"/>
            </a:endParaRPr>
          </a:p>
          <a:p>
            <a:pPr>
              <a:buFont typeface="Wingdings" pitchFamily="2" charset="2"/>
              <a:buChar char="Ø"/>
            </a:pPr>
            <a:r>
              <a:rPr lang="en-US" sz="2000" dirty="0" smtClean="0">
                <a:solidFill>
                  <a:schemeClr val="accent1">
                    <a:lumMod val="75000"/>
                  </a:schemeClr>
                </a:solidFill>
                <a:effectLst>
                  <a:outerShdw blurRad="38100" dist="38100" dir="2700000" algn="tl">
                    <a:srgbClr val="000000">
                      <a:alpha val="43137"/>
                    </a:srgbClr>
                  </a:outerShdw>
                </a:effectLst>
                <a:latin typeface="+mj-lt"/>
              </a:rPr>
              <a:t>http</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smtClean="0">
                <a:solidFill>
                  <a:schemeClr val="accent1">
                    <a:lumMod val="75000"/>
                  </a:schemeClr>
                </a:solidFill>
                <a:effectLst>
                  <a:outerShdw blurRad="38100" dist="38100" dir="2700000" algn="tl">
                    <a:srgbClr val="000000">
                      <a:alpha val="43137"/>
                    </a:srgbClr>
                  </a:outerShdw>
                </a:effectLst>
                <a:latin typeface="+mj-lt"/>
              </a:rPr>
              <a:t>www</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err="1" smtClean="0">
                <a:solidFill>
                  <a:schemeClr val="accent1">
                    <a:lumMod val="75000"/>
                  </a:schemeClr>
                </a:solidFill>
                <a:effectLst>
                  <a:outerShdw blurRad="38100" dist="38100" dir="2700000" algn="tl">
                    <a:srgbClr val="000000">
                      <a:alpha val="43137"/>
                    </a:srgbClr>
                  </a:outerShdw>
                </a:effectLst>
                <a:latin typeface="+mj-lt"/>
              </a:rPr>
              <a:t>grsr</a:t>
            </a:r>
            <a:r>
              <a:rPr lang="el-GR" sz="2000" dirty="0" smtClean="0">
                <a:solidFill>
                  <a:schemeClr val="accent1">
                    <a:lumMod val="75000"/>
                  </a:schemeClr>
                </a:solidFill>
                <a:effectLst>
                  <a:outerShdw blurRad="38100" dist="38100" dir="2700000" algn="tl">
                    <a:srgbClr val="000000">
                      <a:alpha val="43137"/>
                    </a:srgbClr>
                  </a:outerShdw>
                </a:effectLst>
                <a:latin typeface="+mj-lt"/>
              </a:rPr>
              <a:t>.</a:t>
            </a:r>
            <a:r>
              <a:rPr lang="en-US" sz="2000" dirty="0" err="1" smtClean="0">
                <a:solidFill>
                  <a:schemeClr val="accent1">
                    <a:lumMod val="75000"/>
                  </a:schemeClr>
                </a:solidFill>
                <a:effectLst>
                  <a:outerShdw blurRad="38100" dist="38100" dir="2700000" algn="tl">
                    <a:srgbClr val="000000">
                      <a:alpha val="43137"/>
                    </a:srgbClr>
                  </a:outerShdw>
                </a:effectLst>
                <a:latin typeface="+mj-lt"/>
              </a:rPr>
              <a:t>gr</a:t>
            </a:r>
            <a:endParaRPr lang="el-GR" sz="2000" dirty="0" smtClean="0">
              <a:solidFill>
                <a:schemeClr val="accent1">
                  <a:lumMod val="75000"/>
                </a:schemeClr>
              </a:solidFill>
              <a:effectLst>
                <a:outerShdw blurRad="38100" dist="38100" dir="2700000" algn="tl">
                  <a:srgbClr val="000000">
                    <a:alpha val="43137"/>
                  </a:srgbClr>
                </a:outerShdw>
              </a:effectLst>
              <a:latin typeface="+mj-lt"/>
            </a:endParaRPr>
          </a:p>
          <a:p>
            <a:pPr>
              <a:buNone/>
            </a:pPr>
            <a:endParaRPr lang="el-GR" sz="2000" dirty="0" smtClean="0">
              <a:solidFill>
                <a:schemeClr val="accent1">
                  <a:lumMod val="75000"/>
                </a:schemeClr>
              </a:solidFill>
              <a:effectLst>
                <a:outerShdw blurRad="38100" dist="38100" dir="2700000" algn="tl">
                  <a:srgbClr val="000000">
                    <a:alpha val="43137"/>
                  </a:srgbClr>
                </a:outerShdw>
              </a:effectLst>
              <a:latin typeface="+mj-lt"/>
            </a:endParaRPr>
          </a:p>
          <a:p>
            <a:endParaRPr lang="el-GR"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548680"/>
            <a:ext cx="7467600" cy="1143000"/>
          </a:xfrm>
        </p:spPr>
        <p:txBody>
          <a:bodyPr>
            <a:normAutofit fontScale="90000"/>
          </a:bodyPr>
          <a:lstStyle/>
          <a:p>
            <a:r>
              <a:rPr lang="el-GR" sz="4400" dirty="0" smtClean="0">
                <a:solidFill>
                  <a:schemeClr val="tx1">
                    <a:lumMod val="65000"/>
                  </a:schemeClr>
                </a:solidFill>
                <a:effectLst>
                  <a:outerShdw blurRad="38100" dist="38100" dir="2700000" algn="tl">
                    <a:srgbClr val="000000">
                      <a:alpha val="43137"/>
                    </a:srgbClr>
                  </a:outerShdw>
                </a:effectLst>
              </a:rPr>
              <a:t>Μέσα Μαζικής Ενημέρωσης</a:t>
            </a:r>
            <a:br>
              <a:rPr lang="el-GR" sz="4400" dirty="0" smtClean="0">
                <a:solidFill>
                  <a:schemeClr val="tx1">
                    <a:lumMod val="65000"/>
                  </a:schemeClr>
                </a:solidFill>
                <a:effectLst>
                  <a:outerShdw blurRad="38100" dist="38100" dir="2700000" algn="tl">
                    <a:srgbClr val="000000">
                      <a:alpha val="43137"/>
                    </a:srgbClr>
                  </a:outerShdw>
                </a:effectLst>
              </a:rPr>
            </a:br>
            <a:r>
              <a:rPr lang="el-GR" sz="4400" dirty="0" smtClean="0">
                <a:solidFill>
                  <a:schemeClr val="tx1">
                    <a:lumMod val="65000"/>
                  </a:schemeClr>
                </a:solidFill>
                <a:effectLst>
                  <a:outerShdw blurRad="38100" dist="38100" dir="2700000" algn="tl">
                    <a:srgbClr val="000000">
                      <a:alpha val="43137"/>
                    </a:srgbClr>
                  </a:outerShdw>
                </a:effectLst>
              </a:rPr>
              <a:t>(με λίγα λόγια)</a:t>
            </a:r>
            <a:r>
              <a:rPr lang="el-GR" dirty="0" smtClean="0"/>
              <a:t/>
            </a:r>
            <a:br>
              <a:rPr lang="el-GR" dirty="0" smtClean="0"/>
            </a:br>
            <a:endParaRPr lang="el-GR" dirty="0"/>
          </a:p>
        </p:txBody>
      </p:sp>
      <p:sp>
        <p:nvSpPr>
          <p:cNvPr id="3" name="2 - Θέση περιεχομένου"/>
          <p:cNvSpPr>
            <a:spLocks noGrp="1"/>
          </p:cNvSpPr>
          <p:nvPr>
            <p:ph idx="1"/>
          </p:nvPr>
        </p:nvSpPr>
        <p:spPr/>
        <p:txBody>
          <a:bodyPr>
            <a:normAutofit/>
          </a:bodyPr>
          <a:lstStyle/>
          <a:p>
            <a:pPr>
              <a:buFont typeface="Wingdings" pitchFamily="2" charset="2"/>
              <a:buChar char="v"/>
            </a:pPr>
            <a:r>
              <a:rPr lang="el-GR" sz="2300" dirty="0" smtClean="0">
                <a:latin typeface="+mj-lt"/>
              </a:rPr>
              <a:t>Ως </a:t>
            </a:r>
            <a:r>
              <a:rPr lang="el-GR" sz="2300" b="1" dirty="0" smtClean="0">
                <a:latin typeface="+mj-lt"/>
              </a:rPr>
              <a:t>Μέσα Μαζικής Ενημέρωσης </a:t>
            </a:r>
            <a:r>
              <a:rPr lang="el-GR" sz="2300" dirty="0" smtClean="0">
                <a:latin typeface="+mj-lt"/>
              </a:rPr>
              <a:t>ή</a:t>
            </a:r>
            <a:r>
              <a:rPr lang="el-GR" sz="2300" b="1" dirty="0" smtClean="0">
                <a:latin typeface="+mj-lt"/>
              </a:rPr>
              <a:t> Επικοινωνίας</a:t>
            </a:r>
            <a:r>
              <a:rPr lang="el-GR" sz="2300" dirty="0" smtClean="0">
                <a:latin typeface="+mj-lt"/>
              </a:rPr>
              <a:t> (ΜΜΕ) εννοούνται όλα τα διαθέσιμα μέσα με τα οποία μπορεί να ενημερωθεί για προηγούμενα και τρέχοντα συμβάντα ένα μεγάλο πλήθος ανθρώπων. Τα ΜΜΕ χωρίζονται σε:</a:t>
            </a:r>
          </a:p>
          <a:p>
            <a:pPr>
              <a:buFont typeface="Wingdings" pitchFamily="2" charset="2"/>
              <a:buChar char="v"/>
            </a:pPr>
            <a:r>
              <a:rPr lang="el-GR" sz="2300" i="1" dirty="0" smtClean="0">
                <a:latin typeface="+mj-lt"/>
              </a:rPr>
              <a:t>Ασύγχρονα μέσα</a:t>
            </a:r>
            <a:r>
              <a:rPr lang="el-GR" sz="2300" dirty="0" smtClean="0">
                <a:latin typeface="+mj-lt"/>
              </a:rPr>
              <a:t>, όπως είναι ο </a:t>
            </a:r>
            <a:r>
              <a:rPr lang="el-GR" sz="2300" dirty="0" smtClean="0">
                <a:latin typeface="+mj-lt"/>
                <a:hlinkClick r:id="rId2" tooltip="Τύπος (δεν έχει γραφτεί ακόμα)"/>
              </a:rPr>
              <a:t>τύπος</a:t>
            </a:r>
            <a:r>
              <a:rPr lang="el-GR" sz="2300" dirty="0" smtClean="0">
                <a:latin typeface="+mj-lt"/>
              </a:rPr>
              <a:t> και το </a:t>
            </a:r>
            <a:r>
              <a:rPr lang="el-GR" sz="2300" dirty="0" smtClean="0">
                <a:latin typeface="+mj-lt"/>
                <a:hlinkClick r:id="rId3" tooltip="Διαδίκτυο"/>
              </a:rPr>
              <a:t>Διαδίκτυο</a:t>
            </a:r>
            <a:r>
              <a:rPr lang="el-GR" sz="2300" dirty="0" smtClean="0">
                <a:latin typeface="+mj-lt"/>
              </a:rPr>
              <a:t>, καθώς η </a:t>
            </a:r>
            <a:r>
              <a:rPr lang="el-GR" sz="2300" dirty="0" smtClean="0">
                <a:latin typeface="+mj-lt"/>
                <a:hlinkClick r:id="rId4" tooltip="Πληροφορία"/>
              </a:rPr>
              <a:t>πληροφορία</a:t>
            </a:r>
            <a:r>
              <a:rPr lang="el-GR" sz="2300" dirty="0" smtClean="0">
                <a:latin typeface="+mj-lt"/>
              </a:rPr>
              <a:t> τους μεταδίδεται σε διαφορετικές χρονικές στιγμές για κάθε διακριτό χρήστη.</a:t>
            </a:r>
          </a:p>
          <a:p>
            <a:pPr>
              <a:buFont typeface="Wingdings" pitchFamily="2" charset="2"/>
              <a:buChar char="v"/>
            </a:pPr>
            <a:r>
              <a:rPr lang="el-GR" sz="2300" i="1" dirty="0" smtClean="0">
                <a:latin typeface="+mj-lt"/>
              </a:rPr>
              <a:t>Σύγχρονα μέσα</a:t>
            </a:r>
            <a:r>
              <a:rPr lang="el-GR" sz="2300" dirty="0" smtClean="0">
                <a:latin typeface="+mj-lt"/>
              </a:rPr>
              <a:t>, όπως είναι το </a:t>
            </a:r>
            <a:r>
              <a:rPr lang="el-GR" sz="2300" dirty="0" smtClean="0">
                <a:latin typeface="+mj-lt"/>
                <a:hlinkClick r:id="rId5" tooltip="Ραδιόφωνο"/>
              </a:rPr>
              <a:t>ραδιόφωνο</a:t>
            </a:r>
            <a:r>
              <a:rPr lang="el-GR" sz="2300" dirty="0" smtClean="0">
                <a:latin typeface="+mj-lt"/>
              </a:rPr>
              <a:t> και η </a:t>
            </a:r>
            <a:r>
              <a:rPr lang="el-GR" sz="2300" dirty="0" smtClean="0">
                <a:latin typeface="+mj-lt"/>
                <a:hlinkClick r:id="rId6" tooltip="Τηλεόραση"/>
              </a:rPr>
              <a:t>τηλεόραση</a:t>
            </a:r>
            <a:r>
              <a:rPr lang="el-GR" sz="2300" dirty="0" smtClean="0">
                <a:latin typeface="+mj-lt"/>
              </a:rPr>
              <a:t>, καθώς όλοι οι χρήστες λαμβάνουν την πληροφορία συγχρόνως.</a:t>
            </a:r>
          </a:p>
          <a:p>
            <a:pPr>
              <a:buNone/>
            </a:pPr>
            <a:endParaRPr lang="el-GR"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dirty="0" smtClean="0">
                <a:solidFill>
                  <a:schemeClr val="tx1">
                    <a:lumMod val="65000"/>
                  </a:schemeClr>
                </a:solidFill>
                <a:effectLst>
                  <a:outerShdw blurRad="38100" dist="38100" dir="2700000" algn="tl">
                    <a:srgbClr val="000000">
                      <a:alpha val="43137"/>
                    </a:srgbClr>
                  </a:outerShdw>
                </a:effectLst>
              </a:rPr>
              <a:t>Είδη/Τύπος ΜΜΕ</a:t>
            </a:r>
            <a:endParaRPr lang="el-GR" sz="4000" dirty="0"/>
          </a:p>
        </p:txBody>
      </p:sp>
      <p:sp>
        <p:nvSpPr>
          <p:cNvPr id="3" name="2 - Θέση περιεχομένου"/>
          <p:cNvSpPr>
            <a:spLocks noGrp="1"/>
          </p:cNvSpPr>
          <p:nvPr>
            <p:ph idx="1"/>
          </p:nvPr>
        </p:nvSpPr>
        <p:spPr>
          <a:xfrm>
            <a:off x="467544" y="1412776"/>
            <a:ext cx="7467600" cy="4525963"/>
          </a:xfrm>
        </p:spPr>
        <p:txBody>
          <a:bodyPr>
            <a:normAutofit fontScale="25000" lnSpcReduction="20000"/>
          </a:bodyPr>
          <a:lstStyle/>
          <a:p>
            <a:pPr>
              <a:buFont typeface="Wingdings" pitchFamily="2" charset="2"/>
              <a:buChar char="v"/>
            </a:pPr>
            <a:r>
              <a:rPr lang="el-GR" sz="6000" b="1" u="sng" dirty="0" smtClean="0">
                <a:latin typeface="+mj-lt"/>
              </a:rPr>
              <a:t>Τύπος</a:t>
            </a:r>
          </a:p>
          <a:p>
            <a:pPr>
              <a:buNone/>
            </a:pPr>
            <a:r>
              <a:rPr lang="el-GR" sz="6000" dirty="0" smtClean="0">
                <a:latin typeface="+mj-lt"/>
              </a:rPr>
              <a:t>Ο Τύπος διαχωρίζεται πλέον σε ηλεκτρονικό και παραδοσιακό. </a:t>
            </a:r>
            <a:r>
              <a:rPr lang="el-GR" sz="6000" dirty="0" smtClean="0">
                <a:latin typeface="+mj-lt"/>
                <a:hlinkClick r:id="rId2" tooltip="Ηλεκτρονικός Τύπος (δεν έχει γραφτεί ακόμα)"/>
              </a:rPr>
              <a:t>Ηλεκτρονικός Τύπος</a:t>
            </a:r>
            <a:r>
              <a:rPr lang="el-GR" sz="6000" dirty="0" smtClean="0">
                <a:latin typeface="+mj-lt"/>
              </a:rPr>
              <a:t> είναι η τηλεόραση, οι </a:t>
            </a:r>
            <a:r>
              <a:rPr lang="el-GR" sz="6000" dirty="0" smtClean="0">
                <a:latin typeface="+mj-lt"/>
                <a:hlinkClick r:id="rId3" tooltip="Ιστοσελίδες (δεν έχει γραφτεί ακόμα)"/>
              </a:rPr>
              <a:t>ιστοσελίδες</a:t>
            </a:r>
            <a:r>
              <a:rPr lang="el-GR" sz="6000" dirty="0" smtClean="0">
                <a:latin typeface="+mj-lt"/>
              </a:rPr>
              <a:t> (</a:t>
            </a:r>
            <a:r>
              <a:rPr lang="el-GR" sz="6000" dirty="0" err="1" smtClean="0">
                <a:latin typeface="+mj-lt"/>
              </a:rPr>
              <a:t>web</a:t>
            </a:r>
            <a:r>
              <a:rPr lang="el-GR" sz="6000" dirty="0" smtClean="0">
                <a:latin typeface="+mj-lt"/>
              </a:rPr>
              <a:t> </a:t>
            </a:r>
            <a:r>
              <a:rPr lang="el-GR" sz="6000" dirty="0" err="1" smtClean="0">
                <a:latin typeface="+mj-lt"/>
              </a:rPr>
              <a:t>pages</a:t>
            </a:r>
            <a:r>
              <a:rPr lang="el-GR" sz="6000" dirty="0" smtClean="0">
                <a:latin typeface="+mj-lt"/>
              </a:rPr>
              <a:t>) κλπ. </a:t>
            </a:r>
            <a:r>
              <a:rPr lang="el-GR" sz="6000" dirty="0" smtClean="0">
                <a:latin typeface="+mj-lt"/>
                <a:hlinkClick r:id="rId4" tooltip="Παραδοσιακός Τύπος (δεν έχει γραφτεί ακόμα)"/>
              </a:rPr>
              <a:t>Παραδοσιακός Τύπος</a:t>
            </a:r>
            <a:r>
              <a:rPr lang="el-GR" sz="6000" dirty="0" smtClean="0">
                <a:latin typeface="+mj-lt"/>
              </a:rPr>
              <a:t> είναι οι </a:t>
            </a:r>
            <a:r>
              <a:rPr lang="el-GR" sz="6000" dirty="0" smtClean="0">
                <a:latin typeface="+mj-lt"/>
                <a:hlinkClick r:id="rId5" tooltip="Εφημερίδες"/>
              </a:rPr>
              <a:t>εφημερίδες</a:t>
            </a:r>
            <a:r>
              <a:rPr lang="el-GR" sz="6000" dirty="0" smtClean="0">
                <a:latin typeface="+mj-lt"/>
              </a:rPr>
              <a:t>, τα </a:t>
            </a:r>
            <a:r>
              <a:rPr lang="el-GR" sz="6000" dirty="0" smtClean="0">
                <a:latin typeface="+mj-lt"/>
                <a:hlinkClick r:id="rId6" tooltip="Περιοδικά (δεν έχει γραφτεί ακόμα)"/>
              </a:rPr>
              <a:t>περιοδικά</a:t>
            </a:r>
            <a:r>
              <a:rPr lang="el-GR" sz="6000" dirty="0" smtClean="0">
                <a:latin typeface="+mj-lt"/>
              </a:rPr>
              <a:t> κλπ. Κάπου ανάμεσα είναι και το ραδιόφωνο.</a:t>
            </a:r>
          </a:p>
          <a:p>
            <a:pPr>
              <a:buNone/>
            </a:pPr>
            <a:r>
              <a:rPr lang="el-GR" sz="6000" dirty="0" smtClean="0">
                <a:latin typeface="+mj-lt"/>
              </a:rPr>
              <a:t>       (Στην Ελλάδα υπάρχουν πολλοί </a:t>
            </a:r>
            <a:r>
              <a:rPr lang="el-GR" sz="6000" dirty="0" smtClean="0">
                <a:latin typeface="+mj-lt"/>
                <a:hlinkClick r:id="rId7" tooltip="Εκδοτικοί οίκοι (δεν έχει γραφτεί ακόμα)"/>
              </a:rPr>
              <a:t>εκδοτικοί οίκοι</a:t>
            </a:r>
            <a:r>
              <a:rPr lang="el-GR" sz="6000" dirty="0" smtClean="0">
                <a:latin typeface="+mj-lt"/>
              </a:rPr>
              <a:t> και παράγονται πάρα πολλά περιοδικά αναλογικά με τον πληθυσμό.)</a:t>
            </a:r>
          </a:p>
          <a:p>
            <a:pPr>
              <a:buFont typeface="Wingdings" pitchFamily="2" charset="2"/>
              <a:buChar char="Ø"/>
            </a:pPr>
            <a:r>
              <a:rPr lang="el-GR" sz="6000" b="1" u="sng" dirty="0" smtClean="0">
                <a:latin typeface="+mj-lt"/>
              </a:rPr>
              <a:t>Ραδιόφωνο</a:t>
            </a:r>
          </a:p>
          <a:p>
            <a:pPr>
              <a:buNone/>
            </a:pPr>
            <a:r>
              <a:rPr lang="el-GR" sz="6000" dirty="0" smtClean="0">
                <a:latin typeface="+mj-lt"/>
              </a:rPr>
              <a:t>Το ραδιόφωνο είναι ένα αρκετά παλιό μέσο μαζικής ενημέρωσης που όμως θεωρείται ως ένας ευχάριστος τρόπος ενημέρωσης και ψυχαγωγίας γιατί περνάει ειδήσεις με άποψη.</a:t>
            </a:r>
          </a:p>
          <a:p>
            <a:pPr>
              <a:buFont typeface="Wingdings" pitchFamily="2" charset="2"/>
              <a:buChar char="Ø"/>
            </a:pPr>
            <a:r>
              <a:rPr lang="el-GR" sz="6000" b="1" u="sng" dirty="0" smtClean="0">
                <a:latin typeface="+mj-lt"/>
              </a:rPr>
              <a:t>Τηλεόραση </a:t>
            </a:r>
          </a:p>
          <a:p>
            <a:pPr>
              <a:buNone/>
            </a:pPr>
            <a:r>
              <a:rPr lang="el-GR" sz="6000" dirty="0" smtClean="0">
                <a:latin typeface="+mj-lt"/>
              </a:rPr>
              <a:t>Η </a:t>
            </a:r>
            <a:r>
              <a:rPr lang="el-GR" sz="6000" dirty="0" smtClean="0">
                <a:latin typeface="+mj-lt"/>
                <a:hlinkClick r:id="rId8" tooltip="Τηλεόραση"/>
              </a:rPr>
              <a:t>Τηλεόραση</a:t>
            </a:r>
            <a:r>
              <a:rPr lang="el-GR" sz="6000" dirty="0" smtClean="0">
                <a:latin typeface="+mj-lt"/>
              </a:rPr>
              <a:t> στην Ελλάδα γνώρισε μεγάλη ανάπτυξη κυρίως μετά την δημιουργία των ιδιωτικών σταθμών το 1989.Η τηλεόραση πέρα από την ψυχαγωγία και την ενημέρωση των τηλεθεατών κάποιες φορές ενδεχομένως περνάει και λάθος μηνύματα και παρουσιάζει λάθος πρότυπα. Έχει όμως τεράστια επικοινωνιακή δύναμη αφού βρίσκεται δίπλα στον πολίτη οποιαδήποτε ώρα και ημέρα ασκώντας άμεση ή έμμεση επιρροή στη διαμόρφωση των ιδεών και των απόψεών του πάνω σε κάθε ζήτημα και θέμα.</a:t>
            </a:r>
          </a:p>
          <a:p>
            <a:pPr>
              <a:buFont typeface="Wingdings" pitchFamily="2" charset="2"/>
              <a:buChar char="Ø"/>
            </a:pPr>
            <a:r>
              <a:rPr lang="el-GR" sz="6000" b="1" u="sng" dirty="0" smtClean="0">
                <a:latin typeface="+mj-lt"/>
              </a:rPr>
              <a:t>Διαδίκτυο (Internet)</a:t>
            </a:r>
          </a:p>
          <a:p>
            <a:pPr>
              <a:buNone/>
            </a:pPr>
            <a:r>
              <a:rPr lang="el-GR" sz="6000" dirty="0" smtClean="0">
                <a:latin typeface="+mj-lt"/>
              </a:rPr>
              <a:t>Η καθημερινή ενημέρωση από ελληνικούς και ξένους διαδικτυακούς τόπους έχει μπει ολοένα και περισσότερο στη ζωή του Ελληνικού κοινού. Οι ελληνικοί διαδικτυακοί τόποι προσφέρουν στην πλειοψηφία τους άμεση ενημέρωση, ενώ ο αυξανόμενος </a:t>
            </a:r>
            <a:r>
              <a:rPr lang="el-GR" sz="6000" dirty="0" smtClean="0">
                <a:latin typeface="+mj-lt"/>
                <a:hlinkClick r:id="rId9" tooltip="Click to Continue &gt; by Deals Plugin Extension"/>
              </a:rPr>
              <a:t>αριθμός</a:t>
            </a:r>
            <a:r>
              <a:rPr lang="el-GR" sz="6000" dirty="0" smtClean="0">
                <a:latin typeface="+mj-lt"/>
              </a:rPr>
              <a:t> τους εγγυάται πλουραλισμό απόψεων. Επιπλέον, σε αυτή την κατεύθυνση βοηθάει και η παρουσία εκατοντάδων ενημερωτικών ιστολογιών (</a:t>
            </a:r>
            <a:r>
              <a:rPr lang="el-GR" sz="6000" dirty="0" err="1" smtClean="0">
                <a:latin typeface="+mj-lt"/>
              </a:rPr>
              <a:t>blogs</a:t>
            </a:r>
            <a:r>
              <a:rPr lang="el-GR" sz="6000" dirty="0" smtClean="0">
                <a:latin typeface="+mj-lt"/>
              </a:rPr>
              <a:t>).</a:t>
            </a:r>
          </a:p>
          <a:p>
            <a:pPr>
              <a:buFont typeface="Wingdings" pitchFamily="2" charset="2"/>
              <a:buChar char="v"/>
            </a:pPr>
            <a:endParaRPr lang="el-GR" dirty="0">
              <a:latin typeface="+mj-l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548680"/>
            <a:ext cx="7467600" cy="1143000"/>
          </a:xfrm>
        </p:spPr>
        <p:txBody>
          <a:bodyPr>
            <a:normAutofit fontScale="90000"/>
          </a:bodyPr>
          <a:lstStyle/>
          <a:p>
            <a:r>
              <a:rPr lang="el-GR" sz="3900" dirty="0" smtClean="0">
                <a:solidFill>
                  <a:schemeClr val="tx1">
                    <a:lumMod val="65000"/>
                  </a:schemeClr>
                </a:solidFill>
                <a:effectLst>
                  <a:outerShdw blurRad="38100" dist="38100" dir="2700000" algn="tl">
                    <a:srgbClr val="000000">
                      <a:alpha val="43137"/>
                    </a:srgbClr>
                  </a:outerShdw>
                </a:effectLst>
              </a:rPr>
              <a:t>Εθνική Έρευνα για τα Μέσα Μαζικής Ενημέρωσης στην Ελλάδα - 2007</a:t>
            </a:r>
            <a:r>
              <a:rPr lang="el-GR" dirty="0" smtClean="0"/>
              <a:t/>
            </a:r>
            <a:br>
              <a:rPr lang="el-GR" dirty="0" smtClean="0"/>
            </a:br>
            <a:endParaRPr lang="el-GR" dirty="0"/>
          </a:p>
        </p:txBody>
      </p:sp>
      <p:pic>
        <p:nvPicPr>
          <p:cNvPr id="4" name="3 - Θέση περιεχομένου" descr="image04.jpg"/>
          <p:cNvPicPr preferRelativeResize="0">
            <a:picLocks noGrp="1"/>
          </p:cNvPicPr>
          <p:nvPr>
            <p:ph idx="1"/>
          </p:nvPr>
        </p:nvPicPr>
        <p:blipFill>
          <a:blip r:embed="rId2" cstate="print"/>
          <a:stretch>
            <a:fillRect/>
          </a:stretch>
        </p:blipFill>
        <p:spPr>
          <a:xfrm>
            <a:off x="179512" y="1484784"/>
            <a:ext cx="3240000" cy="2520000"/>
          </a:xfrm>
        </p:spPr>
      </p:pic>
      <p:pic>
        <p:nvPicPr>
          <p:cNvPr id="5" name="4 - Εικόνα" descr="image05.jpg"/>
          <p:cNvPicPr preferRelativeResize="0">
            <a:picLocks/>
          </p:cNvPicPr>
          <p:nvPr/>
        </p:nvPicPr>
        <p:blipFill>
          <a:blip r:embed="rId3" cstate="print"/>
          <a:stretch>
            <a:fillRect/>
          </a:stretch>
        </p:blipFill>
        <p:spPr>
          <a:xfrm>
            <a:off x="3491880" y="1484784"/>
            <a:ext cx="3240000" cy="2520000"/>
          </a:xfrm>
          <a:prstGeom prst="rect">
            <a:avLst/>
          </a:prstGeom>
        </p:spPr>
      </p:pic>
      <p:pic>
        <p:nvPicPr>
          <p:cNvPr id="6" name="5 - Εικόνα" descr="image06.jpg"/>
          <p:cNvPicPr preferRelativeResize="0">
            <a:picLocks/>
          </p:cNvPicPr>
          <p:nvPr/>
        </p:nvPicPr>
        <p:blipFill>
          <a:blip r:embed="rId4" cstate="print"/>
          <a:stretch>
            <a:fillRect/>
          </a:stretch>
        </p:blipFill>
        <p:spPr>
          <a:xfrm>
            <a:off x="1907704" y="4077072"/>
            <a:ext cx="3240000" cy="2520000"/>
          </a:xfrm>
          <a:prstGeom prst="rect">
            <a:avLst/>
          </a:prstGeom>
        </p:spPr>
      </p:pic>
      <p:pic>
        <p:nvPicPr>
          <p:cNvPr id="7" name="6 - Εικόνα" descr="image18.jpg"/>
          <p:cNvPicPr preferRelativeResize="0">
            <a:picLocks/>
          </p:cNvPicPr>
          <p:nvPr/>
        </p:nvPicPr>
        <p:blipFill>
          <a:blip r:embed="rId5" cstate="print"/>
          <a:stretch>
            <a:fillRect/>
          </a:stretch>
        </p:blipFill>
        <p:spPr>
          <a:xfrm>
            <a:off x="5220072" y="4077072"/>
            <a:ext cx="3240000" cy="2520000"/>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image19.jpg"/>
          <p:cNvPicPr preferRelativeResize="0">
            <a:picLocks noGrp="1"/>
          </p:cNvPicPr>
          <p:nvPr>
            <p:ph idx="1"/>
          </p:nvPr>
        </p:nvPicPr>
        <p:blipFill>
          <a:blip r:embed="rId2" cstate="print"/>
          <a:stretch>
            <a:fillRect/>
          </a:stretch>
        </p:blipFill>
        <p:spPr>
          <a:xfrm>
            <a:off x="179512" y="1484784"/>
            <a:ext cx="3240000" cy="2520000"/>
          </a:xfrm>
        </p:spPr>
      </p:pic>
      <p:pic>
        <p:nvPicPr>
          <p:cNvPr id="5" name="4 - Εικόνα" descr="image26.jpg"/>
          <p:cNvPicPr preferRelativeResize="0">
            <a:picLocks/>
          </p:cNvPicPr>
          <p:nvPr/>
        </p:nvPicPr>
        <p:blipFill>
          <a:blip r:embed="rId3" cstate="print"/>
          <a:stretch>
            <a:fillRect/>
          </a:stretch>
        </p:blipFill>
        <p:spPr>
          <a:xfrm>
            <a:off x="3491880" y="1484784"/>
            <a:ext cx="3240000" cy="2520000"/>
          </a:xfrm>
          <a:prstGeom prst="rect">
            <a:avLst/>
          </a:prstGeom>
        </p:spPr>
      </p:pic>
      <p:pic>
        <p:nvPicPr>
          <p:cNvPr id="6" name="5 - Εικόνα" descr="image33.jpg"/>
          <p:cNvPicPr preferRelativeResize="0">
            <a:picLocks/>
          </p:cNvPicPr>
          <p:nvPr/>
        </p:nvPicPr>
        <p:blipFill>
          <a:blip r:embed="rId4" cstate="print"/>
          <a:stretch>
            <a:fillRect/>
          </a:stretch>
        </p:blipFill>
        <p:spPr>
          <a:xfrm>
            <a:off x="5220072" y="4077072"/>
            <a:ext cx="3240000" cy="2520000"/>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000" dirty="0" smtClean="0">
                <a:solidFill>
                  <a:schemeClr val="tx1">
                    <a:lumMod val="65000"/>
                  </a:schemeClr>
                </a:solidFill>
                <a:effectLst>
                  <a:outerShdw blurRad="38100" dist="38100" dir="2700000" algn="tl">
                    <a:srgbClr val="000000">
                      <a:alpha val="43137"/>
                    </a:srgbClr>
                  </a:outerShdw>
                </a:effectLst>
              </a:rPr>
              <a:t>Τα Μέσα Μαζικής Ενημέρωσης και η Παραγωγή Νοήματος (Ανάλυση και Ι.Α)</a:t>
            </a:r>
            <a:endParaRPr lang="el-GR" sz="3000" dirty="0"/>
          </a:p>
        </p:txBody>
      </p:sp>
      <p:sp>
        <p:nvSpPr>
          <p:cNvPr id="3" name="2 - Θέση περιεχομένου"/>
          <p:cNvSpPr>
            <a:spLocks noGrp="1"/>
          </p:cNvSpPr>
          <p:nvPr>
            <p:ph idx="1"/>
          </p:nvPr>
        </p:nvSpPr>
        <p:spPr>
          <a:xfrm>
            <a:off x="467544" y="1484784"/>
            <a:ext cx="7467600" cy="4525963"/>
          </a:xfrm>
        </p:spPr>
        <p:txBody>
          <a:bodyPr>
            <a:normAutofit fontScale="25000" lnSpcReduction="20000"/>
          </a:bodyPr>
          <a:lstStyle/>
          <a:p>
            <a:pPr>
              <a:buFont typeface="Wingdings" pitchFamily="2" charset="2"/>
              <a:buChar char="v"/>
            </a:pPr>
            <a:r>
              <a:rPr lang="el-GR" sz="5200" dirty="0" smtClean="0">
                <a:latin typeface="+mj-lt"/>
              </a:rPr>
              <a:t>Για πολλά χρόνια, στο θεωρητικό πεδίο της ανάλυσης των Μέσων Μαζικής Επικοινωνίας (ΜΜΕ) έχουν ασκήσει μεγάλη επίδραση ορισμένες προσεγγίσεις οι οποίες εξετάζουν τον ιδεολογικό ρόλο των ΜΜΕ και πιο ειδικά τη σχέση που διατηρούν τα ΜΜΕ με την πραγματικότητα. Αντλώντας στοιχεία από διαφορετικές θεωρίες και επιστημονικά πεδία, η συζήτηση έχει επικεντρωθεί κυρίως στο αν και κατά πόσο τα ΜΜΕ αντανακλούν ή διαστρεβλώνουν, αναπαριστούν ή κατασκευάζουν την πραγματικότητα, ποια εκδοχή της πραγματικότητας «πριμοδοτούν», τι επίδραση ασκεί η προτεινόμενη εκδοχή της πραγματικότητας και πώς προσλαμβάνεται αυτή η αναπαράσταση από τις διαφορετικές κατηγορίες κοινού. Αρχικά η επιστημονική συζήτηση περιστρεφόταν κυρίως γύρω από τη διαμάχη μεταξύ των προσεγγίσεων που θεωρούσαν ότι τα ΜΜΕ αντανακλούν ή διαστρεβλώνουν την πραγματικότητα (φιλελεύθερο πλουραλιστικό μοντέλο και ορισμένες εκδοχές του μαρξισμού) και εκείνων που θεωρούσαν ότι αναπαριστούν ή κατασκευάζουν την πραγματικότητα (κριτικές/ριζοσπαστικές προσεγγίσεις). Κατά τη δεκαετία του ’70, οι κριτικές/ριζοσπαστικές προσεγγίσεις αποκτούν ηγεμονική θέση στο πεδίο ανάλυσης του πολιτισμικού, ιδεολογικού και συμβολικού ρόλου των ΜΜΕ. Σ’ αυτό το αναλυτικό πλαίσιο, μετά τη δεκαετία του ’80, ιδιαίτερο ενδιαφέρον παρουσιάζει η αντιπαράθεση μεταξύ δύο θεωρήσεων. Σύμφωνα με την πρώτη, η παραγωγή των μηνυμάτων των ΜΜΕ, ως </a:t>
            </a:r>
            <a:r>
              <a:rPr lang="el-GR" sz="5200" dirty="0" err="1" smtClean="0">
                <a:latin typeface="+mj-lt"/>
              </a:rPr>
              <a:t>σημασιοδοτική</a:t>
            </a:r>
            <a:r>
              <a:rPr lang="el-GR" sz="5200" dirty="0" smtClean="0">
                <a:latin typeface="+mj-lt"/>
              </a:rPr>
              <a:t> πρακτική, συντελεί ενεργητικά στην αναπαραγωγή της κυρίαρχης ιδεολογίας, με την έννοια ότι το κοινό τελικά υιοθετεί ή τείνει να υιοθετήσει ως δική του την εκδοχή της πραγματικότητας, το σύστημα αξιών και τα κανονιστικά πρότυπα που προτείνονται από τα ΜΜΕ. Στη δεύτερη κατηγορία, ακόμα και όταν αναγνωρίζεται η «πρόθεση» των ΜΜΕ να «εστιάσουν την πολυσημία σε μια προτιμητέα μονοδιάστατη σημασία που υπηρετεί την κυρίαρχη ιδεολογία» (</a:t>
            </a:r>
            <a:r>
              <a:rPr lang="el-GR" sz="5200" dirty="0" err="1" smtClean="0">
                <a:latin typeface="+mj-lt"/>
              </a:rPr>
              <a:t>Fiske</a:t>
            </a:r>
            <a:r>
              <a:rPr lang="el-GR" sz="5200" dirty="0" smtClean="0">
                <a:latin typeface="+mj-lt"/>
              </a:rPr>
              <a:t>, 2000, σ. 14) μέσω των προτεινόμενων ορισμών της πραγματικότητας, υποστηρίζεται ότι το κοινό των ΜΜΕ αποτελείται από διαφοροποιημένες κοινωνικές κατηγορίες οι οποίες έχουν, δυνάμει, τη δυνατότητα διαπραγμάτευσης ή αντίστασης στην κυρίαρχη ιδεολογία με την ανατροπή των κυρίαρχων νοημάτων ή της «παρεκκλίνουσας» πρόσληψης του περιεχομένου των ΜΜΕ ανάλογα με τις κοινωνικές ταυτότητες, τις πολιτικές ή τις τοπικές κουλτούρες κ.λπ.. Όπως τονίζει ο </a:t>
            </a:r>
            <a:r>
              <a:rPr lang="el-GR" sz="5200" dirty="0" err="1" smtClean="0">
                <a:latin typeface="+mj-lt"/>
              </a:rPr>
              <a:t>Bennett</a:t>
            </a:r>
            <a:r>
              <a:rPr lang="el-GR" sz="5200" dirty="0" smtClean="0">
                <a:latin typeface="+mj-lt"/>
              </a:rPr>
              <a:t> (1982α, σ. 297-298), «το να λέμε ότι τα ΜΜΕ προτείνουν συγκεκριμένους ορισμούς της πραγματικότητας είναι ένα πράγμα, αλλά το να λέμε ότι έχουν επίσης συγκεκριμένη επίδραση σ’ όλο το κοινό και ότι το νόημα γίνεται αντιληπτό με έναν και μοναδικό τρόπο είναι κάτι τελείως διαφορετικό».</a:t>
            </a:r>
          </a:p>
          <a:p>
            <a:pPr>
              <a:buFont typeface="Wingdings" pitchFamily="2" charset="2"/>
              <a:buChar char="v"/>
            </a:pPr>
            <a:endParaRPr lang="el-GR"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548680"/>
            <a:ext cx="7467600" cy="1143000"/>
          </a:xfrm>
        </p:spPr>
        <p:txBody>
          <a:bodyPr>
            <a:normAutofit fontScale="90000"/>
          </a:bodyPr>
          <a:lstStyle/>
          <a:p>
            <a:r>
              <a:rPr lang="el-GR" sz="3900" dirty="0" smtClean="0">
                <a:solidFill>
                  <a:schemeClr val="tx1">
                    <a:lumMod val="65000"/>
                  </a:schemeClr>
                </a:solidFill>
                <a:effectLst>
                  <a:outerShdw blurRad="38100" dist="38100" dir="2700000" algn="tl">
                    <a:srgbClr val="000000">
                      <a:alpha val="43137"/>
                    </a:srgbClr>
                  </a:outerShdw>
                </a:effectLst>
              </a:rPr>
              <a:t>ΜΜΕ ως ‘‘Τέταρτη Εξουσία’’</a:t>
            </a:r>
            <a:r>
              <a:rPr lang="el-GR" dirty="0" smtClean="0"/>
              <a:t/>
            </a:r>
            <a:br>
              <a:rPr lang="el-GR" dirty="0" smtClean="0"/>
            </a:br>
            <a:endParaRPr lang="el-GR" dirty="0"/>
          </a:p>
        </p:txBody>
      </p:sp>
      <p:sp>
        <p:nvSpPr>
          <p:cNvPr id="3" name="2 - Θέση περιεχομένου"/>
          <p:cNvSpPr>
            <a:spLocks noGrp="1"/>
          </p:cNvSpPr>
          <p:nvPr>
            <p:ph idx="1"/>
          </p:nvPr>
        </p:nvSpPr>
        <p:spPr>
          <a:xfrm>
            <a:off x="467544" y="1700808"/>
            <a:ext cx="7467600" cy="4525963"/>
          </a:xfrm>
        </p:spPr>
        <p:txBody>
          <a:bodyPr>
            <a:normAutofit/>
          </a:bodyPr>
          <a:lstStyle/>
          <a:p>
            <a:pPr>
              <a:buNone/>
            </a:pPr>
            <a:r>
              <a:rPr lang="el-GR" sz="1500" dirty="0" smtClean="0">
                <a:latin typeface="+mj-lt"/>
              </a:rPr>
              <a:t>Ο όρος </a:t>
            </a:r>
            <a:r>
              <a:rPr lang="el-GR" sz="1500" b="1" dirty="0" smtClean="0">
                <a:latin typeface="+mj-lt"/>
              </a:rPr>
              <a:t>Τέταρτη Εξουσία</a:t>
            </a:r>
            <a:r>
              <a:rPr lang="el-GR" sz="1500" dirty="0" smtClean="0">
                <a:latin typeface="+mj-lt"/>
              </a:rPr>
              <a:t> αναφέρεται στα (ΜΜΕ) χαρακτηρίζοντας τα αρκετά. Αρχικά αναφερόταν στον </a:t>
            </a:r>
            <a:r>
              <a:rPr lang="el-GR" sz="1500" dirty="0" smtClean="0">
                <a:latin typeface="+mj-lt"/>
                <a:hlinkClick r:id="rId2" tooltip="Τύπος (δεν έχει γραφτεί ακόμα)"/>
              </a:rPr>
              <a:t>Τύπο</a:t>
            </a:r>
            <a:r>
              <a:rPr lang="el-GR" sz="1500" dirty="0" smtClean="0">
                <a:latin typeface="+mj-lt"/>
              </a:rPr>
              <a:t>, καθώς ήταν το μόνο μέσο, αλλά στη συνέχεια με την ανάπτυξη και των υπολοίπων (π.χ. </a:t>
            </a:r>
            <a:r>
              <a:rPr lang="el-GR" sz="1500" dirty="0" smtClean="0">
                <a:latin typeface="+mj-lt"/>
                <a:hlinkClick r:id="rId3" tooltip="Ραδιόφωνο"/>
              </a:rPr>
              <a:t>ραδιόφωνο</a:t>
            </a:r>
            <a:r>
              <a:rPr lang="el-GR" sz="1500" dirty="0" smtClean="0">
                <a:latin typeface="+mj-lt"/>
              </a:rPr>
              <a:t>, </a:t>
            </a:r>
            <a:r>
              <a:rPr lang="el-GR" sz="1500" dirty="0" smtClean="0">
                <a:latin typeface="+mj-lt"/>
                <a:hlinkClick r:id="rId4" tooltip="Τηλεόραση"/>
              </a:rPr>
              <a:t>τηλεόραση</a:t>
            </a:r>
            <a:r>
              <a:rPr lang="el-GR" sz="1500" dirty="0" smtClean="0">
                <a:latin typeface="+mj-lt"/>
              </a:rPr>
              <a:t>, </a:t>
            </a:r>
            <a:r>
              <a:rPr lang="el-GR" sz="1500" dirty="0" smtClean="0">
                <a:latin typeface="+mj-lt"/>
                <a:hlinkClick r:id="rId5" tooltip="Internet"/>
              </a:rPr>
              <a:t>Internet</a:t>
            </a:r>
            <a:r>
              <a:rPr lang="el-GR" sz="1500" dirty="0" smtClean="0">
                <a:latin typeface="+mj-lt"/>
              </a:rPr>
              <a:t>).</a:t>
            </a:r>
          </a:p>
          <a:p>
            <a:pPr>
              <a:buNone/>
            </a:pPr>
            <a:r>
              <a:rPr lang="el-GR" sz="1500" dirty="0" smtClean="0">
                <a:latin typeface="+mj-lt"/>
              </a:rPr>
              <a:t>Ο τίτλος της Τέταρτης Εξουσίας δίνεται με βάση τις τρεις (προηγούμενες) εξουσίες :</a:t>
            </a:r>
          </a:p>
          <a:p>
            <a:pPr>
              <a:buFont typeface="Wingdings" pitchFamily="2" charset="2"/>
              <a:buChar char="v"/>
            </a:pPr>
            <a:r>
              <a:rPr lang="el-GR" sz="1500" dirty="0" smtClean="0">
                <a:latin typeface="+mj-lt"/>
              </a:rPr>
              <a:t>νομοθετική</a:t>
            </a:r>
          </a:p>
          <a:p>
            <a:pPr>
              <a:buFont typeface="Wingdings" pitchFamily="2" charset="2"/>
              <a:buChar char="v"/>
            </a:pPr>
            <a:r>
              <a:rPr lang="el-GR" sz="1500" dirty="0" smtClean="0">
                <a:latin typeface="+mj-lt"/>
              </a:rPr>
              <a:t>εκτελεστική</a:t>
            </a:r>
          </a:p>
          <a:p>
            <a:pPr>
              <a:buFont typeface="Wingdings" pitchFamily="2" charset="2"/>
              <a:buChar char="v"/>
            </a:pPr>
            <a:r>
              <a:rPr lang="el-GR" sz="1500" dirty="0" smtClean="0">
                <a:latin typeface="+mj-lt"/>
              </a:rPr>
              <a:t>δικαστική</a:t>
            </a:r>
          </a:p>
          <a:p>
            <a:pPr>
              <a:buNone/>
            </a:pPr>
            <a:r>
              <a:rPr lang="el-GR" sz="1500" dirty="0" smtClean="0">
                <a:latin typeface="+mj-lt"/>
              </a:rPr>
              <a:t>και με τη λογική ότι όλες τους υπάρχουν για τον ίδιο σκοπό, την εξυπηρέτηση του δημοσίου συμφέροντος.</a:t>
            </a:r>
            <a:endParaRPr lang="el-GR" dirty="0" smtClean="0"/>
          </a:p>
          <a:p>
            <a:pPr>
              <a:buNone/>
            </a:pPr>
            <a:endParaRPr lang="el-GR" sz="1500" dirty="0" smtClean="0">
              <a:latin typeface="+mj-l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332656"/>
            <a:ext cx="7467600" cy="1143000"/>
          </a:xfrm>
        </p:spPr>
        <p:txBody>
          <a:bodyPr>
            <a:normAutofit/>
          </a:bodyPr>
          <a:lstStyle/>
          <a:p>
            <a:r>
              <a:rPr lang="el-GR" sz="4100" dirty="0" smtClean="0">
                <a:solidFill>
                  <a:schemeClr val="tx1">
                    <a:lumMod val="65000"/>
                  </a:schemeClr>
                </a:solidFill>
                <a:effectLst>
                  <a:outerShdw blurRad="38100" dist="38100" dir="2700000" algn="tl">
                    <a:srgbClr val="000000">
                      <a:alpha val="43137"/>
                    </a:srgbClr>
                  </a:outerShdw>
                </a:effectLst>
              </a:rPr>
              <a:t>Θεωρήσεις των ΜΜΕ</a:t>
            </a:r>
            <a:endParaRPr lang="el-GR" sz="4100" dirty="0">
              <a:solidFill>
                <a:schemeClr val="tx1">
                  <a:lumMod val="65000"/>
                </a:schemeClr>
              </a:solidFill>
              <a:effectLst>
                <a:outerShdw blurRad="38100" dist="38100" dir="2700000" algn="tl">
                  <a:srgbClr val="000000">
                    <a:alpha val="43137"/>
                  </a:srgbClr>
                </a:outerShdw>
              </a:effectLst>
            </a:endParaRPr>
          </a:p>
        </p:txBody>
      </p:sp>
      <p:sp>
        <p:nvSpPr>
          <p:cNvPr id="3" name="2 - Θέση περιεχομένου"/>
          <p:cNvSpPr>
            <a:spLocks noGrp="1"/>
          </p:cNvSpPr>
          <p:nvPr>
            <p:ph idx="1"/>
          </p:nvPr>
        </p:nvSpPr>
        <p:spPr>
          <a:xfrm>
            <a:off x="467544" y="1484784"/>
            <a:ext cx="7467600" cy="4525963"/>
          </a:xfrm>
        </p:spPr>
        <p:txBody>
          <a:bodyPr>
            <a:normAutofit fontScale="25000" lnSpcReduction="20000"/>
          </a:bodyPr>
          <a:lstStyle/>
          <a:p>
            <a:pPr>
              <a:buFont typeface="Wingdings" pitchFamily="2" charset="2"/>
              <a:buChar char="v"/>
            </a:pPr>
            <a:r>
              <a:rPr lang="el-GR" sz="5600" b="1" u="sng" dirty="0" smtClean="0">
                <a:latin typeface="+mj-lt"/>
              </a:rPr>
              <a:t>Φιλελεύθερη Θεώρηση </a:t>
            </a:r>
          </a:p>
          <a:p>
            <a:pPr>
              <a:buNone/>
            </a:pPr>
            <a:r>
              <a:rPr lang="el-GR" sz="5600" dirty="0" smtClean="0">
                <a:latin typeface="+mj-lt"/>
              </a:rPr>
              <a:t>Σύμφωνα με τη φιλελεύθερη προσέγγιση απ' την οποία προέρχεται και η έννοια της Τέταρτης Εξουσίας, τα ΜΜΕ ύστερα από την απελευθέρωση και ανεξαρτητοποίησή τους από το κράτος, συνέβαλαν στην </a:t>
            </a:r>
            <a:r>
              <a:rPr lang="el-GR" sz="5600" dirty="0" err="1" smtClean="0">
                <a:latin typeface="+mj-lt"/>
              </a:rPr>
              <a:t>εκδημοκράτισή</a:t>
            </a:r>
            <a:r>
              <a:rPr lang="el-GR" sz="5600" dirty="0" smtClean="0">
                <a:latin typeface="+mj-lt"/>
              </a:rPr>
              <a:t> του. Αυτό αιτιολογείται με κάποιες από τις λειτουργίες που πραγματοποιούν:</a:t>
            </a:r>
          </a:p>
          <a:p>
            <a:pPr lvl="0">
              <a:buNone/>
            </a:pPr>
            <a:r>
              <a:rPr lang="el-GR" sz="5600" dirty="0" smtClean="0">
                <a:latin typeface="+mj-lt"/>
              </a:rPr>
              <a:t>Δρουν ελεγκτικά απέναντι στο κράτος και παρακολουθούν την άσκηση των τριών εξουσιών, αποκαλύπτοντας τυχόν καταχρήσεις και εξασφαλίζοντας τη διαφάνεια, επιτελούν δηλαδή το ρόλο "φύλακα".</a:t>
            </a:r>
          </a:p>
          <a:p>
            <a:pPr lvl="0">
              <a:buNone/>
            </a:pPr>
            <a:r>
              <a:rPr lang="el-GR" sz="5600" dirty="0" smtClean="0">
                <a:latin typeface="+mj-lt"/>
              </a:rPr>
              <a:t>Παρέχουν ενημέρωση σχετικά με δημόσια ζητήματα σε ολοένα και περισσότερες ομάδες διευρύνοντας έτσι το πολιτικό έθνος. Καθώς αυξάνεται λοιπόν το μέγεθός του αυξάνεται και η δύναμη, δηλαδή ενισχύεται η δημοκρατικότητά του.</a:t>
            </a:r>
          </a:p>
          <a:p>
            <a:pPr lvl="0">
              <a:buNone/>
            </a:pPr>
            <a:r>
              <a:rPr lang="el-GR" sz="5600" dirty="0" smtClean="0">
                <a:latin typeface="+mj-lt"/>
              </a:rPr>
              <a:t>Μεταφέρουν τη φωνή του λαού, ενοποιώντας όλες τις διαφορετικές απόψεις που έρχονται από τη κοινωνία και αξίζει να ακουστούν μέσα από το κοινό πρίσμα στο οποίο αυτές συγκλίνουν. Μεταδίδουν δηλαδή τη δημόσια ομοφωνία όπως προκύπτει μέσα από τον κοινωνικό διάλογο.</a:t>
            </a:r>
          </a:p>
          <a:p>
            <a:pPr>
              <a:buNone/>
            </a:pPr>
            <a:r>
              <a:rPr lang="el-GR" sz="5600" dirty="0" smtClean="0">
                <a:latin typeface="+mj-lt"/>
              </a:rPr>
              <a:t>Καταλαβαίνουμε λοιπόν, ειδικά από τα δυο τελευταία σημεία, ότι λειτουργούν ως επικοινωνιακός δίαυλος μεταξύ των κυβερνώντων και του λαού αλλά και ανάμεσα στις ετερόκλητες ομάδες του τελευταίου. Έτσι, υποστηρίζεται ότι τα ΜΜΕ ενισχύουν το λαό: απ' τη μια ασκώντας κριτική στην πολιτική εξουσία και ελέγχοντάς την εξονυχιστικά κι απ' την άλλη μεταφέροντας το λαϊκό παλμό κι αντιπροσωπεύοντας την κοινή γνώμη στην κυβέρνηση. Αυτή η μετατόπιση εξουσίας </a:t>
            </a:r>
            <a:r>
              <a:rPr lang="el-GR" sz="5600" dirty="0" err="1" smtClean="0">
                <a:latin typeface="+mj-lt"/>
              </a:rPr>
              <a:t>απ΄</a:t>
            </a:r>
            <a:r>
              <a:rPr lang="el-GR" sz="5600" dirty="0" smtClean="0">
                <a:latin typeface="+mj-lt"/>
              </a:rPr>
              <a:t> το κράτος προς το λαό με τη μεσολάβηση των ΜΜΕ, δίνει στα τελευταία τον τίτλο της Τέταρτης Εξουσίας. Τέταρτη Εξουσία, με την έννοια ότι ενσαρκώνουν τη "φωνή του λαού στους διαδρόμους της εξουσίας".</a:t>
            </a:r>
          </a:p>
          <a:p>
            <a:endParaRPr lang="el-GR"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188640"/>
            <a:ext cx="7467600" cy="1143000"/>
          </a:xfrm>
        </p:spPr>
        <p:txBody>
          <a:bodyPr>
            <a:normAutofit/>
          </a:bodyPr>
          <a:lstStyle/>
          <a:p>
            <a:r>
              <a:rPr lang="el-GR" sz="4100" dirty="0" smtClean="0">
                <a:solidFill>
                  <a:schemeClr val="tx1">
                    <a:lumMod val="65000"/>
                  </a:schemeClr>
                </a:solidFill>
                <a:effectLst>
                  <a:outerShdw blurRad="38100" dist="38100" dir="2700000" algn="tl">
                    <a:srgbClr val="000000">
                      <a:alpha val="43137"/>
                    </a:srgbClr>
                  </a:outerShdw>
                </a:effectLst>
              </a:rPr>
              <a:t>Θεωρήσεις των ΜΜΕ</a:t>
            </a:r>
            <a:endParaRPr lang="el-GR" sz="4100" dirty="0"/>
          </a:p>
        </p:txBody>
      </p:sp>
      <p:sp>
        <p:nvSpPr>
          <p:cNvPr id="3" name="2 - Θέση περιεχομένου"/>
          <p:cNvSpPr>
            <a:spLocks noGrp="1"/>
          </p:cNvSpPr>
          <p:nvPr>
            <p:ph idx="1"/>
          </p:nvPr>
        </p:nvSpPr>
        <p:spPr>
          <a:xfrm>
            <a:off x="467544" y="1340768"/>
            <a:ext cx="7467600" cy="4525963"/>
          </a:xfrm>
        </p:spPr>
        <p:txBody>
          <a:bodyPr>
            <a:normAutofit fontScale="25000" lnSpcReduction="20000"/>
          </a:bodyPr>
          <a:lstStyle/>
          <a:p>
            <a:r>
              <a:rPr lang="el-GR" sz="5600" b="1" u="sng" dirty="0" smtClean="0">
                <a:latin typeface="+mj-lt"/>
              </a:rPr>
              <a:t>Ριζοσπαστική Θεώρηση </a:t>
            </a:r>
          </a:p>
          <a:p>
            <a:pPr>
              <a:buNone/>
            </a:pPr>
            <a:r>
              <a:rPr lang="el-GR" sz="5600" dirty="0" smtClean="0">
                <a:latin typeface="+mj-lt"/>
              </a:rPr>
              <a:t>Η ριζοσπαστική θεώρηση αντιτίθεται στην φιλελεύθερη θεώρηση και αυτό γιατί οι εκπρόσωποί της και οι εκπρόσωποι της πολιτικής οικονομίας των μέσων αρνούνται τη λειτουργία των ΜΜΕ ως Τέταρτης Εξουσίας. Θεωρούν ότι τα μέσα ποτέ δεν κατάφεραν να απελευθερωθούν </a:t>
            </a:r>
            <a:r>
              <a:rPr lang="el-GR" sz="5600" dirty="0" err="1" smtClean="0">
                <a:latin typeface="+mj-lt"/>
              </a:rPr>
              <a:t>απ´τη</a:t>
            </a:r>
            <a:r>
              <a:rPr lang="el-GR" sz="5600" dirty="0" smtClean="0">
                <a:latin typeface="+mj-lt"/>
              </a:rPr>
              <a:t> δομή της εξουσίας και να ανεξαρτητοποιηθούν πλήρως αλλά ούτε και να γίνουν η φωνή της κοινωνίας.</a:t>
            </a:r>
          </a:p>
          <a:p>
            <a:pPr lvl="0">
              <a:buNone/>
            </a:pPr>
            <a:r>
              <a:rPr lang="el-GR" sz="5600" dirty="0" smtClean="0">
                <a:latin typeface="+mj-lt"/>
              </a:rPr>
              <a:t>Τα ΜΜΕ δεν είναι ουδέτερα εφόσον είναι μεγάλες επιχειρήσεις ή εξαρτώνται από επιχειρήσεις, υπόκεινται σε κάποιο ιδιοκτησιακό καθεστώς και μάλιστα πολλές φορές </a:t>
            </a:r>
            <a:r>
              <a:rPr lang="el-GR" sz="5600" dirty="0" err="1" smtClean="0">
                <a:latin typeface="+mj-lt"/>
              </a:rPr>
              <a:t>ολιγοπωλιακό</a:t>
            </a:r>
            <a:r>
              <a:rPr lang="el-GR" sz="5600" dirty="0" smtClean="0">
                <a:latin typeface="+mj-lt"/>
              </a:rPr>
              <a:t>, ακόμη και μονοπωλιακό. Αυτό εξ' ορισμού, τα κάνει φορείς ιδιωτικών (κυρίως) συμφερόντων και αλλοιώνει το ρόλο του "φύλακα" αφού είναι μέρος αυτού που πρέπει να ελέγχουν.(π.χ. η </a:t>
            </a:r>
            <a:r>
              <a:rPr lang="el-GR" sz="5600" dirty="0" err="1" smtClean="0">
                <a:latin typeface="+mj-lt"/>
              </a:rPr>
              <a:t>General</a:t>
            </a:r>
            <a:r>
              <a:rPr lang="el-GR" sz="5600" dirty="0" smtClean="0">
                <a:latin typeface="+mj-lt"/>
              </a:rPr>
              <a:t> </a:t>
            </a:r>
            <a:r>
              <a:rPr lang="el-GR" sz="5600" dirty="0" err="1" smtClean="0">
                <a:latin typeface="+mj-lt"/>
              </a:rPr>
              <a:t>Electric</a:t>
            </a:r>
            <a:r>
              <a:rPr lang="el-GR" sz="5600" dirty="0" smtClean="0">
                <a:latin typeface="+mj-lt"/>
              </a:rPr>
              <a:t>, η </a:t>
            </a:r>
            <a:r>
              <a:rPr lang="el-GR" sz="5600" dirty="0" err="1" smtClean="0">
                <a:latin typeface="+mj-lt"/>
              </a:rPr>
              <a:t>Toshiba</a:t>
            </a:r>
            <a:r>
              <a:rPr lang="el-GR" sz="5600" dirty="0" smtClean="0">
                <a:latin typeface="+mj-lt"/>
              </a:rPr>
              <a:t> και η </a:t>
            </a:r>
            <a:r>
              <a:rPr lang="el-GR" sz="5600" dirty="0" err="1" smtClean="0">
                <a:latin typeface="+mj-lt"/>
              </a:rPr>
              <a:t>Fiat</a:t>
            </a:r>
            <a:r>
              <a:rPr lang="el-GR" sz="5600" dirty="0" smtClean="0">
                <a:latin typeface="+mj-lt"/>
              </a:rPr>
              <a:t> είναι μερικές από τις επιχειρήσεις που έχουν εξαγοράσει ΜΜΕ)</a:t>
            </a:r>
          </a:p>
          <a:p>
            <a:pPr lvl="0">
              <a:buNone/>
            </a:pPr>
            <a:r>
              <a:rPr lang="el-GR" sz="5600" dirty="0" smtClean="0">
                <a:latin typeface="+mj-lt"/>
              </a:rPr>
              <a:t>Τα ΜΜΕ, οι ιδιοκτήτες τους και οι </a:t>
            </a:r>
            <a:r>
              <a:rPr lang="el-GR" sz="5600" dirty="0" smtClean="0">
                <a:latin typeface="+mj-lt"/>
                <a:hlinkClick r:id="rId2" tooltip="Δημοσιογράφος"/>
              </a:rPr>
              <a:t>δημοσιογράφοι</a:t>
            </a:r>
            <a:r>
              <a:rPr lang="el-GR" sz="5600" dirty="0" smtClean="0">
                <a:latin typeface="+mj-lt"/>
              </a:rPr>
              <a:t> που εργάζονται σε αυτά είναι μέρος του κατεστημένου. Δεν μπορούμε να ξεχνάμε τις πολιτικές τους δεσμεύσεις, τη δύναμη που τους ασκείται από ηγετικές ομάδες, τη σχέση που επιδιώκουν να έχουν με την κυβέρνηση και τη νομοθεσία στην οποία υπόκεινται. Όλα αυτά περιορίζουν την ανεξάρτητη δημοσιογραφία στα όρια του επιτρεπτού και του δυνατού έτσι όπως καθορίζεται από το καπιταλιστικό σύστημα.</a:t>
            </a:r>
          </a:p>
          <a:p>
            <a:pPr lvl="0">
              <a:buNone/>
            </a:pPr>
            <a:r>
              <a:rPr lang="el-GR" sz="5600" dirty="0" smtClean="0">
                <a:latin typeface="+mj-lt"/>
              </a:rPr>
              <a:t>Η </a:t>
            </a:r>
            <a:r>
              <a:rPr lang="el-GR" sz="5600" dirty="0" smtClean="0">
                <a:latin typeface="+mj-lt"/>
                <a:hlinkClick r:id="rId3" tooltip="Λογοκρισία"/>
              </a:rPr>
              <a:t>λογοκρισία</a:t>
            </a:r>
            <a:r>
              <a:rPr lang="el-GR" sz="5600" dirty="0" smtClean="0">
                <a:latin typeface="+mj-lt"/>
              </a:rPr>
              <a:t> μπορεί να μην πραγματοποιείται πια από το κράτος αλλά είναι εξίσου σκληρή. Αυτή τη φορά έρχεται από το σύστημα της ελεύθερης αγοράς και είναι με τη μορφή της εξάρτησης από τη διαφήμιση, του υψηλού κόστους εισαγωγής στην αγορά των περισσότερων ΜΜΕ, της συνεχούς αύξησης των ολιγοπωλίων. Έτσι δεν ακούγονται όλες οι φωνές ίσα, αλλά αυτές που διαθέτουν το κεφάλαιο.</a:t>
            </a:r>
          </a:p>
          <a:p>
            <a:pPr>
              <a:buNone/>
            </a:pPr>
            <a:r>
              <a:rPr lang="el-GR" sz="5600" dirty="0" smtClean="0">
                <a:latin typeface="+mj-lt"/>
              </a:rPr>
              <a:t>Αυτά είναι κάποια απ' τα σημεία της κριτικής από τη ριζοσπαστική θεώρηση που δείχνουν ότι τα ΜΜΕ μάλλον χειραγωγούν και παράγουν την πραγματικότητα, παρά λειτουργούν ως καθρέφτης της. Έτσι, μάλλον δεν υπάρχει Τέταρτη Εξουσία, η δύναμη του λαού μέσω των μέσων όπως υποστηρίζει η φιλελεύθερη θεώρηση, αλλά φανερώνεται η δύναμη των μέσων, σύμφωνα με την οικονομική και πολιτιστική ελίτ που είναι στην εξουσία, πάνω στο λαό. </a:t>
            </a:r>
          </a:p>
          <a:p>
            <a:endParaRPr lang="el-GR" dirty="0">
              <a:latin typeface="+mj-l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Τεχνικό">
  <a:themeElements>
    <a:clrScheme name="Άποψη">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Τεχνικό">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Τεχνικό">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107</TotalTime>
  <Words>499</Words>
  <Application>Microsoft Office PowerPoint</Application>
  <PresentationFormat>Προβολή στην οθόνη (4:3)</PresentationFormat>
  <Paragraphs>45</Paragraphs>
  <Slides>10</Slides>
  <Notes>0</Notes>
  <HiddenSlides>1</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Τεχνικό</vt:lpstr>
      <vt:lpstr>ΟΡΙΣΜΟΣ ΜΜΕ</vt:lpstr>
      <vt:lpstr>Μέσα Μαζικής Ενημέρωσης (με λίγα λόγια) </vt:lpstr>
      <vt:lpstr>Είδη/Τύπος ΜΜΕ</vt:lpstr>
      <vt:lpstr>Εθνική Έρευνα για τα Μέσα Μαζικής Ενημέρωσης στην Ελλάδα - 2007 </vt:lpstr>
      <vt:lpstr>Διαφάνεια 5</vt:lpstr>
      <vt:lpstr>Τα Μέσα Μαζικής Ενημέρωσης και η Παραγωγή Νοήματος (Ανάλυση και Ι.Α)</vt:lpstr>
      <vt:lpstr>ΜΜΕ ως ‘‘Τέταρτη Εξουσία’’ </vt:lpstr>
      <vt:lpstr>Θεωρήσεις των ΜΜΕ</vt:lpstr>
      <vt:lpstr>Θεωρήσεις των ΜΜΕ</vt:lpstr>
      <vt:lpstr>Πηγές και Βιβλιογραφία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Angel</dc:creator>
  <cp:lastModifiedBy>Angel</cp:lastModifiedBy>
  <cp:revision>14</cp:revision>
  <dcterms:created xsi:type="dcterms:W3CDTF">2013-01-29T16:03:58Z</dcterms:created>
  <dcterms:modified xsi:type="dcterms:W3CDTF">2013-01-29T20:46:12Z</dcterms:modified>
</cp:coreProperties>
</file>