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 id="261" r:id="rId4"/>
    <p:sldId id="262" r:id="rId5"/>
    <p:sldId id="256" r:id="rId6"/>
    <p:sldId id="257" r:id="rId7"/>
    <p:sldId id="258" r:id="rId8"/>
    <p:sldId id="263" r:id="rId9"/>
    <p:sldId id="264" r:id="rId1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068" y="-14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D4F5268-FBDD-4751-AC47-E6D177F6078E}" type="datetimeFigureOut">
              <a:rPr lang="el-GR" smtClean="0"/>
              <a:pPr/>
              <a:t>25/3/2013</a:t>
            </a:fld>
            <a:endParaRPr lang="el-GR"/>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l-GR"/>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CE8986F-E316-451C-9C8A-4EEBFC3A3F37}"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4F5268-FBDD-4751-AC47-E6D177F6078E}" type="datetimeFigureOut">
              <a:rPr lang="el-GR" smtClean="0"/>
              <a:pPr/>
              <a:t>25/3/2013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CE8986F-E316-451C-9C8A-4EEBFC3A3F37}"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4F5268-FBDD-4751-AC47-E6D177F6078E}" type="datetimeFigureOut">
              <a:rPr lang="el-GR" smtClean="0"/>
              <a:pPr/>
              <a:t>25/3/2013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CE8986F-E316-451C-9C8A-4EEBFC3A3F37}"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D4F5268-FBDD-4751-AC47-E6D177F6078E}" type="datetimeFigureOut">
              <a:rPr lang="el-GR" smtClean="0"/>
              <a:pPr/>
              <a:t>25/3/2013</a:t>
            </a:fld>
            <a:endParaRPr lang="el-GR"/>
          </a:p>
        </p:txBody>
      </p:sp>
      <p:sp>
        <p:nvSpPr>
          <p:cNvPr id="5" name="Footer Placeholder 4"/>
          <p:cNvSpPr>
            <a:spLocks noGrp="1"/>
          </p:cNvSpPr>
          <p:nvPr>
            <p:ph type="ftr" sz="quarter" idx="11"/>
          </p:nvPr>
        </p:nvSpPr>
        <p:spPr>
          <a:xfrm>
            <a:off x="457200" y="6480969"/>
            <a:ext cx="4260056" cy="300831"/>
          </a:xfrm>
        </p:spPr>
        <p:txBody>
          <a:bodyPr/>
          <a:lstStyle/>
          <a:p>
            <a:endParaRPr lang="el-GR"/>
          </a:p>
        </p:txBody>
      </p:sp>
      <p:sp>
        <p:nvSpPr>
          <p:cNvPr id="6" name="Slide Number Placeholder 5"/>
          <p:cNvSpPr>
            <a:spLocks noGrp="1"/>
          </p:cNvSpPr>
          <p:nvPr>
            <p:ph type="sldNum" sz="quarter" idx="12"/>
          </p:nvPr>
        </p:nvSpPr>
        <p:spPr/>
        <p:txBody>
          <a:bodyPr/>
          <a:lstStyle/>
          <a:p>
            <a:fld id="{DCE8986F-E316-451C-9C8A-4EEBFC3A3F37}"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D4F5268-FBDD-4751-AC47-E6D177F6078E}" type="datetimeFigureOut">
              <a:rPr lang="el-GR" smtClean="0"/>
              <a:pPr/>
              <a:t>25/3/2013</a:t>
            </a:fld>
            <a:endParaRPr lang="el-GR"/>
          </a:p>
        </p:txBody>
      </p:sp>
      <p:sp>
        <p:nvSpPr>
          <p:cNvPr id="5" name="Footer Placeholder 4"/>
          <p:cNvSpPr>
            <a:spLocks noGrp="1"/>
          </p:cNvSpPr>
          <p:nvPr>
            <p:ph type="ftr" sz="quarter" idx="11"/>
          </p:nvPr>
        </p:nvSpPr>
        <p:spPr>
          <a:xfrm>
            <a:off x="2619376" y="6480969"/>
            <a:ext cx="4260056" cy="300831"/>
          </a:xfrm>
        </p:spPr>
        <p:txBody>
          <a:bodyPr/>
          <a:lstStyle/>
          <a:p>
            <a:endParaRPr lang="el-GR"/>
          </a:p>
        </p:txBody>
      </p:sp>
      <p:sp>
        <p:nvSpPr>
          <p:cNvPr id="6" name="Slide Number Placeholder 5"/>
          <p:cNvSpPr>
            <a:spLocks noGrp="1"/>
          </p:cNvSpPr>
          <p:nvPr>
            <p:ph type="sldNum" sz="quarter" idx="12"/>
          </p:nvPr>
        </p:nvSpPr>
        <p:spPr>
          <a:xfrm>
            <a:off x="8451056" y="809624"/>
            <a:ext cx="502920" cy="300831"/>
          </a:xfrm>
        </p:spPr>
        <p:txBody>
          <a:bodyPr/>
          <a:lstStyle/>
          <a:p>
            <a:fld id="{DCE8986F-E316-451C-9C8A-4EEBFC3A3F37}" type="slidenum">
              <a:rPr lang="el-GR" smtClean="0"/>
              <a:pPr/>
              <a:t>‹#›</a:t>
            </a:fld>
            <a:endParaRPr lang="el-GR"/>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D4F5268-FBDD-4751-AC47-E6D177F6078E}" type="datetimeFigureOut">
              <a:rPr lang="el-GR" smtClean="0"/>
              <a:pPr/>
              <a:t>25/3/2013</a:t>
            </a:fld>
            <a:endParaRPr lang="el-GR"/>
          </a:p>
        </p:txBody>
      </p:sp>
      <p:sp>
        <p:nvSpPr>
          <p:cNvPr id="6" name="Footer Placeholder 5"/>
          <p:cNvSpPr>
            <a:spLocks noGrp="1"/>
          </p:cNvSpPr>
          <p:nvPr>
            <p:ph type="ftr" sz="quarter" idx="11"/>
          </p:nvPr>
        </p:nvSpPr>
        <p:spPr>
          <a:xfrm>
            <a:off x="457200" y="6480969"/>
            <a:ext cx="4260056" cy="301752"/>
          </a:xfrm>
        </p:spPr>
        <p:txBody>
          <a:bodyPr/>
          <a:lstStyle/>
          <a:p>
            <a:endParaRPr lang="el-GR"/>
          </a:p>
        </p:txBody>
      </p:sp>
      <p:sp>
        <p:nvSpPr>
          <p:cNvPr id="7" name="Slide Number Placeholder 6"/>
          <p:cNvSpPr>
            <a:spLocks noGrp="1"/>
          </p:cNvSpPr>
          <p:nvPr>
            <p:ph type="sldNum" sz="quarter" idx="12"/>
          </p:nvPr>
        </p:nvSpPr>
        <p:spPr>
          <a:xfrm>
            <a:off x="7589520" y="6480969"/>
            <a:ext cx="502920" cy="301752"/>
          </a:xfrm>
        </p:spPr>
        <p:txBody>
          <a:bodyPr/>
          <a:lstStyle/>
          <a:p>
            <a:fld id="{DCE8986F-E316-451C-9C8A-4EEBFC3A3F37}"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D4F5268-FBDD-4751-AC47-E6D177F6078E}" type="datetimeFigureOut">
              <a:rPr lang="el-GR" smtClean="0"/>
              <a:pPr/>
              <a:t>25/3/2013</a:t>
            </a:fld>
            <a:endParaRPr lang="el-GR"/>
          </a:p>
        </p:txBody>
      </p:sp>
      <p:sp>
        <p:nvSpPr>
          <p:cNvPr id="8" name="Footer Placeholder 7"/>
          <p:cNvSpPr>
            <a:spLocks noGrp="1"/>
          </p:cNvSpPr>
          <p:nvPr>
            <p:ph type="ftr" sz="quarter" idx="11"/>
          </p:nvPr>
        </p:nvSpPr>
        <p:spPr>
          <a:xfrm>
            <a:off x="457200" y="6480969"/>
            <a:ext cx="4261104" cy="301752"/>
          </a:xfrm>
        </p:spPr>
        <p:txBody>
          <a:bodyPr/>
          <a:lstStyle/>
          <a:p>
            <a:endParaRPr lang="el-GR"/>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DCE8986F-E316-451C-9C8A-4EEBFC3A3F37}"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4F5268-FBDD-4751-AC47-E6D177F6078E}" type="datetimeFigureOut">
              <a:rPr lang="el-GR" smtClean="0"/>
              <a:pPr/>
              <a:t>25/3/2013</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DCE8986F-E316-451C-9C8A-4EEBFC3A3F37}"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D4F5268-FBDD-4751-AC47-E6D177F6078E}" type="datetimeFigureOut">
              <a:rPr lang="el-GR" smtClean="0"/>
              <a:pPr/>
              <a:t>25/3/2013</a:t>
            </a:fld>
            <a:endParaRPr lang="el-GR"/>
          </a:p>
        </p:txBody>
      </p:sp>
      <p:sp>
        <p:nvSpPr>
          <p:cNvPr id="3" name="Footer Placeholder 2"/>
          <p:cNvSpPr>
            <a:spLocks noGrp="1"/>
          </p:cNvSpPr>
          <p:nvPr>
            <p:ph type="ftr" sz="quarter" idx="11"/>
          </p:nvPr>
        </p:nvSpPr>
        <p:spPr>
          <a:xfrm>
            <a:off x="457200" y="6481890"/>
            <a:ext cx="4260056" cy="300831"/>
          </a:xfrm>
        </p:spPr>
        <p:txBody>
          <a:bodyPr/>
          <a:lstStyle/>
          <a:p>
            <a:endParaRPr lang="el-GR"/>
          </a:p>
        </p:txBody>
      </p:sp>
      <p:sp>
        <p:nvSpPr>
          <p:cNvPr id="4" name="Slide Number Placeholder 3"/>
          <p:cNvSpPr>
            <a:spLocks noGrp="1"/>
          </p:cNvSpPr>
          <p:nvPr>
            <p:ph type="sldNum" sz="quarter" idx="12"/>
          </p:nvPr>
        </p:nvSpPr>
        <p:spPr>
          <a:xfrm>
            <a:off x="7589520" y="6480969"/>
            <a:ext cx="502920" cy="301752"/>
          </a:xfrm>
        </p:spPr>
        <p:txBody>
          <a:bodyPr/>
          <a:lstStyle/>
          <a:p>
            <a:fld id="{DCE8986F-E316-451C-9C8A-4EEBFC3A3F37}"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D4F5268-FBDD-4751-AC47-E6D177F6078E}" type="datetimeFigureOut">
              <a:rPr lang="el-GR" smtClean="0"/>
              <a:pPr/>
              <a:t>25/3/2013</a:t>
            </a:fld>
            <a:endParaRPr lang="el-GR"/>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l-GR"/>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DCE8986F-E316-451C-9C8A-4EEBFC3A3F37}"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D4F5268-FBDD-4751-AC47-E6D177F6078E}" type="datetimeFigureOut">
              <a:rPr lang="el-GR" smtClean="0"/>
              <a:pPr/>
              <a:t>25/3/2013</a:t>
            </a:fld>
            <a:endParaRPr lang="el-GR"/>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l-GR"/>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DCE8986F-E316-451C-9C8A-4EEBFC3A3F37}"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D4F5268-FBDD-4751-AC47-E6D177F6078E}" type="datetimeFigureOut">
              <a:rPr lang="el-GR" smtClean="0"/>
              <a:pPr/>
              <a:t>25/3/2013</a:t>
            </a:fld>
            <a:endParaRPr lang="el-GR"/>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l-GR"/>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CE8986F-E316-451C-9C8A-4EEBFC3A3F37}"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357167"/>
            <a:ext cx="7746232" cy="928693"/>
          </a:xfrm>
        </p:spPr>
        <p:txBody>
          <a:bodyPr/>
          <a:lstStyle/>
          <a:p>
            <a:pPr algn="ctr"/>
            <a:r>
              <a:rPr lang="el-GR" b="1" u="sng" dirty="0" smtClean="0">
                <a:effectLst>
                  <a:outerShdw blurRad="38100" dist="38100" dir="2700000" algn="tl">
                    <a:srgbClr val="000000">
                      <a:alpha val="43137"/>
                    </a:srgbClr>
                  </a:outerShdw>
                </a:effectLst>
              </a:rPr>
              <a:t>ΕΦΗΜΕΡΙΔΑ</a:t>
            </a:r>
            <a:endParaRPr lang="el-GR" b="1" u="sng"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642910" y="1643050"/>
            <a:ext cx="8062912" cy="2359830"/>
          </a:xfrm>
        </p:spPr>
        <p:txBody>
          <a:bodyPr>
            <a:noAutofit/>
          </a:bodyPr>
          <a:lstStyle/>
          <a:p>
            <a:pPr algn="ctr"/>
            <a:r>
              <a:rPr lang="el-GR" sz="1800" b="1" dirty="0" smtClean="0">
                <a:solidFill>
                  <a:schemeClr val="accent1">
                    <a:lumMod val="20000"/>
                    <a:lumOff val="80000"/>
                  </a:schemeClr>
                </a:solidFill>
              </a:rPr>
              <a:t>Την εφημερίδα την ανακάλυψε ο Ιωάννης Γουτεμβέργιος  γεννημένος στο Μάιντς της Γερμανίας. Αρχικά η εφημερίδα ήταν η ανακάλυψη των Κινέζων και η πρώτη χειρόγραφη εφημερίδα τους τυπώθηκε το 1000 μ.Χ.</a:t>
            </a:r>
          </a:p>
          <a:p>
            <a:pPr algn="ctr"/>
            <a:r>
              <a:rPr lang="el-GR" sz="1800" b="1" dirty="0" smtClean="0">
                <a:solidFill>
                  <a:schemeClr val="accent1">
                    <a:lumMod val="20000"/>
                    <a:lumOff val="80000"/>
                  </a:schemeClr>
                </a:solidFill>
              </a:rPr>
              <a:t> </a:t>
            </a:r>
          </a:p>
          <a:p>
            <a:pPr algn="ctr"/>
            <a:r>
              <a:rPr lang="el-GR" sz="1800" b="1" dirty="0" smtClean="0">
                <a:solidFill>
                  <a:schemeClr val="accent1">
                    <a:lumMod val="20000"/>
                    <a:lumOff val="80000"/>
                  </a:schemeClr>
                </a:solidFill>
              </a:rPr>
              <a:t>Η πρώτη εφημερίδα στον κόσμο ήταν και η πρώτη στην Ευρώπη. Τον όνομα της “</a:t>
            </a:r>
            <a:r>
              <a:rPr lang="de-DE" sz="1800" b="1" dirty="0" smtClean="0">
                <a:solidFill>
                  <a:schemeClr val="accent1">
                    <a:lumMod val="20000"/>
                    <a:lumOff val="80000"/>
                  </a:schemeClr>
                </a:solidFill>
              </a:rPr>
              <a:t>Furnemmen</a:t>
            </a:r>
            <a:r>
              <a:rPr lang="el-GR" sz="1800" b="1" dirty="0" smtClean="0">
                <a:solidFill>
                  <a:schemeClr val="accent1">
                    <a:lumMod val="20000"/>
                    <a:lumOff val="80000"/>
                  </a:schemeClr>
                </a:solidFill>
              </a:rPr>
              <a:t>  </a:t>
            </a:r>
            <a:r>
              <a:rPr lang="de-DE" sz="1800" b="1" dirty="0" smtClean="0">
                <a:solidFill>
                  <a:schemeClr val="accent1">
                    <a:lumMod val="20000"/>
                    <a:lumOff val="80000"/>
                  </a:schemeClr>
                </a:solidFill>
              </a:rPr>
              <a:t>und Gedenckwurdigen</a:t>
            </a:r>
            <a:r>
              <a:rPr lang="el-GR" sz="1800" b="1" dirty="0" smtClean="0">
                <a:solidFill>
                  <a:schemeClr val="accent1">
                    <a:lumMod val="20000"/>
                    <a:lumOff val="80000"/>
                  </a:schemeClr>
                </a:solidFill>
              </a:rPr>
              <a:t>  </a:t>
            </a:r>
            <a:r>
              <a:rPr lang="de-DE" sz="1800" b="1" dirty="0" smtClean="0">
                <a:solidFill>
                  <a:schemeClr val="accent1">
                    <a:lumMod val="20000"/>
                    <a:lumOff val="80000"/>
                  </a:schemeClr>
                </a:solidFill>
              </a:rPr>
              <a:t>Historien</a:t>
            </a:r>
            <a:r>
              <a:rPr lang="el-GR" sz="1800" b="1" dirty="0" smtClean="0">
                <a:solidFill>
                  <a:schemeClr val="accent1">
                    <a:lumMod val="20000"/>
                    <a:lumOff val="80000"/>
                  </a:schemeClr>
                </a:solidFill>
              </a:rPr>
              <a:t>“, η οποία ήταν γραμμένη στα γερμανικά.</a:t>
            </a:r>
          </a:p>
          <a:p>
            <a:pPr algn="ctr"/>
            <a:r>
              <a:rPr lang="el-GR" sz="1800" b="1" dirty="0" smtClean="0">
                <a:solidFill>
                  <a:schemeClr val="accent1">
                    <a:lumMod val="20000"/>
                    <a:lumOff val="80000"/>
                  </a:schemeClr>
                </a:solidFill>
              </a:rPr>
              <a:t> Η πρώτη επίσημη Ελληνική εφημερίδα χαρακτηρίζεται η «Σάλπιγξ Ελληνική» του Ιωάννη Τόμπρου. Εκδόθηκε την 1</a:t>
            </a:r>
            <a:r>
              <a:rPr lang="el-GR" sz="1800" b="1" baseline="30000" dirty="0" smtClean="0">
                <a:solidFill>
                  <a:schemeClr val="accent1">
                    <a:lumMod val="20000"/>
                    <a:lumOff val="80000"/>
                  </a:schemeClr>
                </a:solidFill>
              </a:rPr>
              <a:t>η</a:t>
            </a:r>
            <a:r>
              <a:rPr lang="el-GR" sz="1800" b="1" dirty="0" smtClean="0">
                <a:solidFill>
                  <a:schemeClr val="accent1">
                    <a:lumMod val="20000"/>
                    <a:lumOff val="80000"/>
                  </a:schemeClr>
                </a:solidFill>
              </a:rPr>
              <a:t> Αυγούστου του 1821 στην Καλαμάτα.</a:t>
            </a:r>
          </a:p>
          <a:p>
            <a:pPr algn="ctr"/>
            <a:r>
              <a:rPr lang="el-GR" sz="1800" b="1" dirty="0" smtClean="0">
                <a:solidFill>
                  <a:schemeClr val="accent1">
                    <a:lumMod val="20000"/>
                    <a:lumOff val="80000"/>
                  </a:schemeClr>
                </a:solidFill>
              </a:rPr>
              <a:t>Η εφημερίδα αυτή καλύπτει θέματα για την επικαιρότητα των πολεμικών εξελίξεων καθώς και ενημερώνει για πολιτικά και κοινωνικά ζητήματα. Τα απαραίτητα συστατικά για την έκδοση της είναι το χαρτί και το μελάνι.  </a:t>
            </a:r>
          </a:p>
          <a:p>
            <a:pPr algn="ctr"/>
            <a:r>
              <a:rPr lang="el-GR" sz="1800" b="1" dirty="0" smtClean="0">
                <a:solidFill>
                  <a:schemeClr val="accent1">
                    <a:lumMod val="20000"/>
                    <a:lumOff val="80000"/>
                  </a:schemeClr>
                </a:solidFill>
              </a:rPr>
              <a:t> Οι </a:t>
            </a:r>
            <a:r>
              <a:rPr lang="en-US" sz="1800" b="1" dirty="0" smtClean="0">
                <a:solidFill>
                  <a:schemeClr val="accent1">
                    <a:lumMod val="20000"/>
                    <a:lumOff val="80000"/>
                  </a:schemeClr>
                </a:solidFill>
              </a:rPr>
              <a:t>Times </a:t>
            </a:r>
            <a:r>
              <a:rPr lang="el-GR" sz="1800" b="1" dirty="0" smtClean="0">
                <a:solidFill>
                  <a:schemeClr val="accent1">
                    <a:lumMod val="20000"/>
                    <a:lumOff val="80000"/>
                  </a:schemeClr>
                </a:solidFill>
              </a:rPr>
              <a:t>θεωρείται ως μια από τις σημαντικότερες εφημερίδες στον κόσμο. Ορισμένοι άνθρωποι στην παλιά εποχή την προσέφεραν ως δώρο στα αγαπημένα τους πρόσωπα. </a:t>
            </a:r>
          </a:p>
          <a:p>
            <a:pPr algn="ctr"/>
            <a:endParaRPr lang="el-GR" sz="1800" b="1"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45719"/>
          </a:xfrm>
        </p:spPr>
        <p:txBody>
          <a:bodyPr>
            <a:normAutofit fontScale="90000"/>
          </a:bodyPr>
          <a:lstStyle/>
          <a:p>
            <a:endParaRPr lang="el-GR" dirty="0"/>
          </a:p>
        </p:txBody>
      </p:sp>
      <p:sp>
        <p:nvSpPr>
          <p:cNvPr id="3" name="Content Placeholder 2"/>
          <p:cNvSpPr>
            <a:spLocks noGrp="1"/>
          </p:cNvSpPr>
          <p:nvPr>
            <p:ph idx="1"/>
          </p:nvPr>
        </p:nvSpPr>
        <p:spPr>
          <a:xfrm>
            <a:off x="457200" y="714356"/>
            <a:ext cx="8229600" cy="5740452"/>
          </a:xfrm>
        </p:spPr>
        <p:txBody>
          <a:bodyPr/>
          <a:lstStyle/>
          <a:p>
            <a:pPr>
              <a:buNone/>
            </a:pPr>
            <a:r>
              <a:rPr lang="el-GR" sz="1800" dirty="0" smtClean="0"/>
              <a:t>Δικαίωμα  έκδοσης εφημερίδας είχαν όσοι πληρούσαν ορισμένες προϋποθέσεις: </a:t>
            </a:r>
          </a:p>
          <a:p>
            <a:pPr lvl="0"/>
            <a:r>
              <a:rPr lang="el-GR" sz="1800" dirty="0" smtClean="0"/>
              <a:t>Το περιεχόμενο έπρεπε να ήταν προσιτό στο κοινό.</a:t>
            </a:r>
          </a:p>
          <a:p>
            <a:pPr lvl="0"/>
            <a:r>
              <a:rPr lang="el-GR" sz="1800" dirty="0" smtClean="0"/>
              <a:t>Επίσης, θα έπρεπε να εκδιδόταν σε τακτά χρονικά διαστήματα.</a:t>
            </a:r>
          </a:p>
          <a:p>
            <a:pPr lvl="0"/>
            <a:r>
              <a:rPr lang="el-GR" sz="1800" dirty="0" smtClean="0"/>
              <a:t>Ακόμα, οι πληροφορίες έπρεπε να ήταν ενημερωμένες με επικαιρότητα.</a:t>
            </a:r>
          </a:p>
          <a:p>
            <a:pPr lvl="0"/>
            <a:r>
              <a:rPr lang="el-GR" sz="1800" dirty="0" smtClean="0"/>
              <a:t>Τέλος, κάλυπτε ένα ευρύ φάσμα θεμάτων.  </a:t>
            </a:r>
          </a:p>
          <a:p>
            <a:pPr>
              <a:buNone/>
            </a:pPr>
            <a:r>
              <a:rPr lang="el-GR" sz="1800" dirty="0" smtClean="0"/>
              <a:t> </a:t>
            </a:r>
          </a:p>
        </p:txBody>
      </p:sp>
      <p:pic>
        <p:nvPicPr>
          <p:cNvPr id="5" name="Picture 4" descr="4f924ae16188a2ac8fb378d0d3208ecf_XL.jpg"/>
          <p:cNvPicPr>
            <a:picLocks noChangeAspect="1"/>
          </p:cNvPicPr>
          <p:nvPr/>
        </p:nvPicPr>
        <p:blipFill>
          <a:blip r:embed="rId2"/>
          <a:stretch>
            <a:fillRect/>
          </a:stretch>
        </p:blipFill>
        <p:spPr>
          <a:xfrm>
            <a:off x="785786" y="3286124"/>
            <a:ext cx="3542212" cy="32305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TextBox 5"/>
          <p:cNvSpPr txBox="1"/>
          <p:nvPr/>
        </p:nvSpPr>
        <p:spPr>
          <a:xfrm>
            <a:off x="4857752" y="5572140"/>
            <a:ext cx="2500330" cy="646331"/>
          </a:xfrm>
          <a:prstGeom prst="rect">
            <a:avLst/>
          </a:prstGeom>
          <a:noFill/>
        </p:spPr>
        <p:txBody>
          <a:bodyPr wrap="square" rtlCol="0">
            <a:spAutoFit/>
          </a:bodyPr>
          <a:lstStyle/>
          <a:p>
            <a:r>
              <a:rPr lang="el-GR" i="1" u="sng" dirty="0" smtClean="0"/>
              <a:t>Η πρώτη επίσημη ελληνική εφημερίδα</a:t>
            </a:r>
            <a:r>
              <a:rPr lang="el-GR"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7972452" cy="804052"/>
          </a:xfrm>
        </p:spPr>
        <p:txBody>
          <a:bodyPr/>
          <a:lstStyle/>
          <a:p>
            <a:pPr algn="ctr"/>
            <a:r>
              <a:rPr lang="el-GR" b="1" u="sng" dirty="0" smtClean="0"/>
              <a:t>ΡΑΔΙΟΦΩΝΟ</a:t>
            </a:r>
            <a:endParaRPr lang="el-GR" b="1" u="sng" dirty="0"/>
          </a:p>
        </p:txBody>
      </p:sp>
      <p:sp>
        <p:nvSpPr>
          <p:cNvPr id="3" name="Content Placeholder 2"/>
          <p:cNvSpPr>
            <a:spLocks noGrp="1"/>
          </p:cNvSpPr>
          <p:nvPr>
            <p:ph idx="1"/>
          </p:nvPr>
        </p:nvSpPr>
        <p:spPr>
          <a:xfrm>
            <a:off x="785786" y="1428736"/>
            <a:ext cx="7715304" cy="5097510"/>
          </a:xfrm>
        </p:spPr>
        <p:txBody>
          <a:bodyPr>
            <a:normAutofit/>
          </a:bodyPr>
          <a:lstStyle/>
          <a:p>
            <a:pPr algn="ctr">
              <a:buNone/>
            </a:pPr>
            <a:r>
              <a:rPr lang="el-GR" sz="1900" dirty="0" smtClean="0"/>
              <a:t>Παρόλο που έλαβαν μέρος επιτυχείς προσπάθειες μετάδωσης ηχητικών κυμάτων και παλαιότερα, τα Χριστούγεννα του 1906 στη Νέα Υόρκη ο Φάντεσεν μετέδωσε για πρώτη φορά φωνή και μουσική μέσω ραδιοκυμμάτων. Ωστόσο πρέπει οπωσδήποτε να αναφερθούμε στο Γουλιέλμο Μαρκόνι (τον πατέρα του ραδιοφώνου) ο οποίος πραγματοποίησε αξιοσημείωτες προσπάθειες με τα δεδομένα της εποχής του και στον οποίον οφείλουμε την εξέλιξή του.</a:t>
            </a:r>
          </a:p>
          <a:p>
            <a:endParaRPr lang="el-GR" dirty="0"/>
          </a:p>
        </p:txBody>
      </p:sp>
      <p:pic>
        <p:nvPicPr>
          <p:cNvPr id="4" name="Picture 3" descr="1130.jpg"/>
          <p:cNvPicPr>
            <a:picLocks noChangeAspect="1"/>
          </p:cNvPicPr>
          <p:nvPr/>
        </p:nvPicPr>
        <p:blipFill>
          <a:blip r:embed="rId2"/>
          <a:stretch>
            <a:fillRect/>
          </a:stretch>
        </p:blipFill>
        <p:spPr>
          <a:xfrm>
            <a:off x="857224" y="4071942"/>
            <a:ext cx="3455814" cy="21431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TextBox 4"/>
          <p:cNvSpPr txBox="1"/>
          <p:nvPr/>
        </p:nvSpPr>
        <p:spPr>
          <a:xfrm>
            <a:off x="4000496" y="5286388"/>
            <a:ext cx="2928958" cy="923330"/>
          </a:xfrm>
          <a:prstGeom prst="rect">
            <a:avLst/>
          </a:prstGeom>
          <a:noFill/>
        </p:spPr>
        <p:txBody>
          <a:bodyPr wrap="square" rtlCol="0">
            <a:spAutoFit/>
          </a:bodyPr>
          <a:lstStyle/>
          <a:p>
            <a:r>
              <a:rPr lang="el-GR" u="sng" dirty="0" smtClean="0"/>
              <a:t>Η πρώτη μορφή ραδιοφώνου από τον Γουλιέλμο Μαρκόνι</a:t>
            </a:r>
            <a:endParaRPr lang="el-GR" u="sng"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45719"/>
          </a:xfrm>
        </p:spPr>
        <p:txBody>
          <a:bodyPr>
            <a:normAutofit fontScale="90000"/>
          </a:bodyPr>
          <a:lstStyle/>
          <a:p>
            <a:endParaRPr lang="el-GR" dirty="0"/>
          </a:p>
        </p:txBody>
      </p:sp>
      <p:sp>
        <p:nvSpPr>
          <p:cNvPr id="3" name="Content Placeholder 2"/>
          <p:cNvSpPr>
            <a:spLocks noGrp="1"/>
          </p:cNvSpPr>
          <p:nvPr>
            <p:ph idx="1"/>
          </p:nvPr>
        </p:nvSpPr>
        <p:spPr>
          <a:xfrm>
            <a:off x="457200" y="785794"/>
            <a:ext cx="7972452" cy="5669014"/>
          </a:xfrm>
        </p:spPr>
        <p:txBody>
          <a:bodyPr/>
          <a:lstStyle/>
          <a:p>
            <a:pPr algn="r">
              <a:buNone/>
            </a:pPr>
            <a:r>
              <a:rPr lang="el-GR" dirty="0" smtClean="0"/>
              <a:t>Ο πρώτος ραδιοφωνικός σταθμός στην </a:t>
            </a:r>
            <a:r>
              <a:rPr lang="el-GR" smtClean="0"/>
              <a:t>Ελλάδα εξέπεμπψε </a:t>
            </a:r>
            <a:r>
              <a:rPr lang="el-GR" dirty="0" smtClean="0"/>
              <a:t>στη Θεσσαλονίκη το 1926 με ιδιωτιική πρωτοβουλία από τον ραδιοηλεκτρολόγο Χρήστο Τσιγγιρίδη.</a:t>
            </a:r>
          </a:p>
          <a:p>
            <a:pPr algn="r"/>
            <a:endParaRPr lang="el-GR" dirty="0"/>
          </a:p>
        </p:txBody>
      </p:sp>
      <p:pic>
        <p:nvPicPr>
          <p:cNvPr id="4" name="Picture 3" descr="prwtosradiofwnikosstathmoselladas.jpg"/>
          <p:cNvPicPr>
            <a:picLocks noChangeAspect="1"/>
          </p:cNvPicPr>
          <p:nvPr/>
        </p:nvPicPr>
        <p:blipFill>
          <a:blip r:embed="rId2"/>
          <a:stretch>
            <a:fillRect/>
          </a:stretch>
        </p:blipFill>
        <p:spPr>
          <a:xfrm>
            <a:off x="714348" y="3214686"/>
            <a:ext cx="4196491" cy="30494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TextBox 4"/>
          <p:cNvSpPr txBox="1"/>
          <p:nvPr/>
        </p:nvSpPr>
        <p:spPr>
          <a:xfrm>
            <a:off x="4929190" y="5286388"/>
            <a:ext cx="3429024" cy="923330"/>
          </a:xfrm>
          <a:prstGeom prst="rect">
            <a:avLst/>
          </a:prstGeom>
          <a:noFill/>
        </p:spPr>
        <p:txBody>
          <a:bodyPr wrap="square" rtlCol="0">
            <a:spAutoFit/>
          </a:bodyPr>
          <a:lstStyle/>
          <a:p>
            <a:r>
              <a:rPr lang="el-GR" u="sng" dirty="0" smtClean="0"/>
              <a:t>Έξω από το ραδιοφωνικό σταθμό στη Θεσσαλονίκη του Χρήστου Τσιγγιρίδη.</a:t>
            </a:r>
            <a:endParaRPr lang="el-GR" u="sng"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571481"/>
            <a:ext cx="7603356" cy="1214445"/>
          </a:xfrm>
        </p:spPr>
        <p:txBody>
          <a:bodyPr/>
          <a:lstStyle/>
          <a:p>
            <a:pPr algn="ctr"/>
            <a:r>
              <a:rPr lang="el-GR" b="1" u="sng" dirty="0" smtClean="0">
                <a:effectLst>
                  <a:outerShdw blurRad="38100" dist="38100" dir="2700000" algn="tl">
                    <a:srgbClr val="000000">
                      <a:alpha val="43137"/>
                    </a:srgbClr>
                  </a:outerShdw>
                </a:effectLst>
              </a:rPr>
              <a:t>ΤΗΛΕΟΡΑΣΗ</a:t>
            </a:r>
            <a:endParaRPr lang="el-GR" b="1" u="sng"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371600" y="2143116"/>
            <a:ext cx="6400800" cy="3571900"/>
          </a:xfrm>
        </p:spPr>
        <p:txBody>
          <a:bodyPr>
            <a:normAutofit fontScale="55000" lnSpcReduction="20000"/>
          </a:bodyPr>
          <a:lstStyle/>
          <a:p>
            <a:pPr algn="ctr"/>
            <a:r>
              <a:rPr lang="el-GR" sz="3800" b="1" dirty="0" smtClean="0">
                <a:solidFill>
                  <a:schemeClr val="accent1">
                    <a:lumMod val="20000"/>
                    <a:lumOff val="80000"/>
                  </a:schemeClr>
                </a:solidFill>
                <a:effectLst>
                  <a:outerShdw blurRad="38100" dist="38100" dir="2700000" algn="tl">
                    <a:srgbClr val="000000">
                      <a:alpha val="43137"/>
                    </a:srgbClr>
                  </a:outerShdw>
                </a:effectLst>
              </a:rPr>
              <a:t>Ο πρώτος που εφεύρε την τηλεόραση, στην οθόνη της οποίας μπορούσαν να προβληθούν μόνο εικόνες, οι οποίες εικόνες σταδιακά προβάλλοταν γρήγορα η μία μετά την άλλη δημιουργώντας ένα βίντεο, ήταν ο </a:t>
            </a:r>
            <a:r>
              <a:rPr lang="en-US" sz="3800" b="1" dirty="0" smtClean="0">
                <a:solidFill>
                  <a:schemeClr val="accent1">
                    <a:lumMod val="20000"/>
                    <a:lumOff val="80000"/>
                  </a:schemeClr>
                </a:solidFill>
                <a:effectLst>
                  <a:outerShdw blurRad="38100" dist="38100" dir="2700000" algn="tl">
                    <a:srgbClr val="000000">
                      <a:alpha val="43137"/>
                    </a:srgbClr>
                  </a:outerShdw>
                </a:effectLst>
              </a:rPr>
              <a:t>John Logie Baird. </a:t>
            </a:r>
            <a:r>
              <a:rPr lang="el-GR" sz="3800" b="1" dirty="0" smtClean="0">
                <a:solidFill>
                  <a:schemeClr val="accent1">
                    <a:lumMod val="20000"/>
                    <a:lumOff val="80000"/>
                  </a:schemeClr>
                </a:solidFill>
                <a:effectLst>
                  <a:outerShdw blurRad="38100" dist="38100" dir="2700000" algn="tl">
                    <a:srgbClr val="000000">
                      <a:alpha val="43137"/>
                    </a:srgbClr>
                  </a:outerShdw>
                </a:effectLst>
              </a:rPr>
              <a:t>Το 1926 στην Αγγλία λειτούργησε για πρώτη φορά η πρώτη τηλεόραση. Η τηλεόραση έρχεται στην Ελλάδα το 1951 και συνοδεύεται από την ίδρυση και λειτουργία τηλεοπτικών σταθμών των Ενόπλων Δυνάμεων (ΥΕΝΕΔ).</a:t>
            </a:r>
          </a:p>
          <a:p>
            <a:endParaRPr lang="el-G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endParaRPr lang="el-GR" dirty="0"/>
          </a:p>
        </p:txBody>
      </p:sp>
      <p:pic>
        <p:nvPicPr>
          <p:cNvPr id="4" name="Content Placeholder 3" descr="04-04-06_149723_21.jpg"/>
          <p:cNvPicPr>
            <a:picLocks noGrp="1" noChangeAspect="1"/>
          </p:cNvPicPr>
          <p:nvPr>
            <p:ph idx="1"/>
          </p:nvPr>
        </p:nvPicPr>
        <p:blipFill>
          <a:blip r:embed="rId2"/>
          <a:stretch>
            <a:fillRect/>
          </a:stretch>
        </p:blipFill>
        <p:spPr>
          <a:xfrm>
            <a:off x="1000100" y="1000108"/>
            <a:ext cx="2286016" cy="2714644"/>
          </a:xfrm>
        </p:spPr>
      </p:pic>
      <p:sp>
        <p:nvSpPr>
          <p:cNvPr id="7" name="TextBox 6"/>
          <p:cNvSpPr txBox="1"/>
          <p:nvPr/>
        </p:nvSpPr>
        <p:spPr>
          <a:xfrm>
            <a:off x="3286116" y="2428868"/>
            <a:ext cx="2286016" cy="1200329"/>
          </a:xfrm>
          <a:prstGeom prst="rect">
            <a:avLst/>
          </a:prstGeom>
          <a:noFill/>
        </p:spPr>
        <p:txBody>
          <a:bodyPr wrap="square" rtlCol="0">
            <a:spAutoFit/>
          </a:bodyPr>
          <a:lstStyle/>
          <a:p>
            <a:r>
              <a:rPr lang="el-GR" u="sng" dirty="0" smtClean="0"/>
              <a:t>Η πρώτη εικόνα από τηλεόραση 30-γραμμών το 1930</a:t>
            </a:r>
            <a:endParaRPr lang="el-GR" u="sng" dirty="0"/>
          </a:p>
        </p:txBody>
      </p:sp>
      <p:pic>
        <p:nvPicPr>
          <p:cNvPr id="8" name="Picture 7" descr="1930BairdTelevisor.JPG"/>
          <p:cNvPicPr>
            <a:picLocks noChangeAspect="1"/>
          </p:cNvPicPr>
          <p:nvPr/>
        </p:nvPicPr>
        <p:blipFill>
          <a:blip r:embed="rId3"/>
          <a:stretch>
            <a:fillRect/>
          </a:stretch>
        </p:blipFill>
        <p:spPr>
          <a:xfrm>
            <a:off x="5072066" y="3643314"/>
            <a:ext cx="3468624" cy="282854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0" name="TextBox 9"/>
          <p:cNvSpPr txBox="1"/>
          <p:nvPr/>
        </p:nvSpPr>
        <p:spPr>
          <a:xfrm>
            <a:off x="2357422" y="5357826"/>
            <a:ext cx="2500330" cy="923330"/>
          </a:xfrm>
          <a:prstGeom prst="rect">
            <a:avLst/>
          </a:prstGeom>
          <a:noFill/>
        </p:spPr>
        <p:txBody>
          <a:bodyPr wrap="square" rtlCol="0">
            <a:spAutoFit/>
          </a:bodyPr>
          <a:lstStyle/>
          <a:p>
            <a:r>
              <a:rPr lang="el-GR" u="sng" dirty="0" smtClean="0"/>
              <a:t>Η πρώτη τηλεόραση που πρόβαλε κινούμενες εικόνες</a:t>
            </a:r>
            <a:endParaRPr lang="el-GR" u="sng"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u="sng" dirty="0" smtClean="0"/>
              <a:t>Εθνικό Συμβούλιο Ραδιοτηλεόρασης</a:t>
            </a:r>
            <a:endParaRPr lang="el-GR" sz="3200" b="1" u="sng" dirty="0"/>
          </a:p>
        </p:txBody>
      </p:sp>
      <p:sp>
        <p:nvSpPr>
          <p:cNvPr id="3" name="Content Placeholder 2"/>
          <p:cNvSpPr>
            <a:spLocks noGrp="1"/>
          </p:cNvSpPr>
          <p:nvPr>
            <p:ph idx="1"/>
          </p:nvPr>
        </p:nvSpPr>
        <p:spPr>
          <a:xfrm>
            <a:off x="571472" y="1643050"/>
            <a:ext cx="7572428" cy="4668882"/>
          </a:xfrm>
        </p:spPr>
        <p:txBody>
          <a:bodyPr>
            <a:normAutofit fontScale="70000" lnSpcReduction="20000"/>
          </a:bodyPr>
          <a:lstStyle/>
          <a:p>
            <a:pPr algn="ctr">
              <a:buNone/>
            </a:pPr>
            <a:r>
              <a:rPr lang="el-GR"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Το Εθνικό Συμβούλιο Ραδιοτηλεόρασης ιδρύθηκε το 1989 και εδρεύει στην Αθήνα. Ο σκοπός του είναι να επιβλέπει τον ραδιοτηλεοπτικό τομέα και να λειτουργεί ως σύνδεσμος ανάμεσα στην κυβέρνηση και τους δημοσιογράφους. Κατά τη διάρκεια της λειτουργίας του το Ε.Σ.Ρ παρήγαγε 4 κώδικες για τους όρους λειτουργίας των ραδιοφωνικών και τηλεοπτικών σταθμών στην Ελλάδα: έναν για τα προγράμματα που επιτρέπεται να παρουσιάζονται,έναν για τη διαφήμιση, έναν κώδικα δεοντολογίας των δημοσιογράφων και έναν για την κατανομή των συχνοτήτων και τους όρους τεχνικής χρήσης τους από τους αδειούχους σταθμούς. Δραστηριοποιείται έντονα τα τελευταία χρόνια επιβάλλοντας πρόστιμα σε μερικούς σταθμούς.</a:t>
            </a:r>
            <a:endParaRPr lang="el-GR"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7901014" cy="1161242"/>
          </a:xfrm>
        </p:spPr>
        <p:txBody>
          <a:bodyPr/>
          <a:lstStyle/>
          <a:p>
            <a:pPr algn="ctr"/>
            <a:r>
              <a:rPr lang="el-GR" b="1" u="sng" dirty="0" smtClean="0"/>
              <a:t>ΔΙΑΔΙΚΤΥΟ</a:t>
            </a:r>
            <a:endParaRPr lang="el-GR" b="1" u="sng" dirty="0"/>
          </a:p>
        </p:txBody>
      </p:sp>
      <p:sp>
        <p:nvSpPr>
          <p:cNvPr id="3" name="Content Placeholder 2"/>
          <p:cNvSpPr>
            <a:spLocks noGrp="1"/>
          </p:cNvSpPr>
          <p:nvPr>
            <p:ph idx="1"/>
          </p:nvPr>
        </p:nvSpPr>
        <p:spPr/>
        <p:txBody>
          <a:bodyPr>
            <a:normAutofit fontScale="55000" lnSpcReduction="20000"/>
          </a:bodyPr>
          <a:lstStyle/>
          <a:p>
            <a:r>
              <a:rPr lang="el-GR" dirty="0" smtClean="0"/>
              <a:t>Στις 6 Αυγούστου το 1991 μια ομάδα με επικεφαλή τον Tim Berners-Lee έψαχνε τη λύση για να μοιράζονται έγγραφα με γρήγορο και εύκολο τρόπο. Τότε ο Berners-Lee δημιούργησε τον πρώτο Browser και τον ονόμασε world wide web (www).</a:t>
            </a:r>
          </a:p>
          <a:p>
            <a:endParaRPr lang="en" dirty="0" smtClean="0"/>
          </a:p>
          <a:p>
            <a:r>
              <a:rPr lang="en-US" dirty="0" smtClean="0"/>
              <a:t>To </a:t>
            </a:r>
            <a:r>
              <a:rPr lang="el-GR" dirty="0" smtClean="0"/>
              <a:t>πρώτο είδος διαδικτύου που ονομάστηκε ΑΡΠΑΝΕΤ δημιουργήθηκε στις ΗΠΑ απο τρεις θεωρίες :</a:t>
            </a:r>
          </a:p>
          <a:p>
            <a:endParaRPr lang="en" dirty="0" smtClean="0"/>
          </a:p>
          <a:p>
            <a:r>
              <a:rPr lang="el-GR" dirty="0" smtClean="0"/>
              <a:t>του Τζ. Λικλεντερ που υποστήριζε την ύπαρξη ενός δικτύου υπολογιστών, οι οποίοι θα ήταν συνδεδεμένοι μεταξύ τους και θα μπορούσαν να ανταλλαξουν γρήγορα πληροφορίες και προγράμματα!</a:t>
            </a:r>
          </a:p>
          <a:p>
            <a:r>
              <a:rPr lang="el-GR" dirty="0" smtClean="0"/>
              <a:t>του Πολ Μπάρον, ο οποίος έλεγε οτι αυτό το δίκτυο έπρεπε να ήταν αποκεντρωμένο έτσι ώστε ακόμα κι όταν κάποιος κόμβος δεχόταν επίθεση να υπήρχε δίοδος </a:t>
            </a:r>
            <a:r>
              <a:rPr lang="el-GR" dirty="0" smtClean="0"/>
              <a:t>επικοινωνίας </a:t>
            </a:r>
            <a:r>
              <a:rPr lang="el-GR" dirty="0" smtClean="0"/>
              <a:t>για τους υπόλοιπους υπολογιστές</a:t>
            </a:r>
          </a:p>
          <a:p>
            <a:r>
              <a:rPr lang="el-GR" dirty="0" smtClean="0"/>
              <a:t>του Λεονάρντ Κλάϊνορ που υποστήριζε οτι πακέτα πληροφοριών που θα περιείχαν την προέλευση και τον προορισμό τους θα μπορούσαν να σταλλούν απο τον ένα υπολογιστή στον άλλο.</a:t>
            </a:r>
            <a:endParaRPr lang="en" dirty="0" smtClean="0"/>
          </a:p>
          <a:p>
            <a:endParaRPr lang="el-G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pic>
        <p:nvPicPr>
          <p:cNvPr id="4" name="Content Placeholder 3" descr="Η πρωτη φωτογραφια που ανεβηκε στο Internet.JPG"/>
          <p:cNvPicPr>
            <a:picLocks noGrp="1" noChangeAspect="1"/>
          </p:cNvPicPr>
          <p:nvPr>
            <p:ph idx="1"/>
          </p:nvPr>
        </p:nvPicPr>
        <p:blipFill>
          <a:blip r:embed="rId2"/>
          <a:stretch>
            <a:fillRect/>
          </a:stretch>
        </p:blipFill>
        <p:spPr>
          <a:xfrm>
            <a:off x="500034" y="1928802"/>
            <a:ext cx="4572000" cy="21431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TextBox 4"/>
          <p:cNvSpPr txBox="1"/>
          <p:nvPr/>
        </p:nvSpPr>
        <p:spPr>
          <a:xfrm>
            <a:off x="5072066" y="3429000"/>
            <a:ext cx="4071934" cy="646331"/>
          </a:xfrm>
          <a:prstGeom prst="rect">
            <a:avLst/>
          </a:prstGeom>
          <a:noFill/>
        </p:spPr>
        <p:txBody>
          <a:bodyPr wrap="square" rtlCol="0">
            <a:spAutoFit/>
          </a:bodyPr>
          <a:lstStyle/>
          <a:p>
            <a:r>
              <a:rPr lang="el-GR" dirty="0" smtClean="0"/>
              <a:t>Η πρώτη φωτογραφία που ανέβηκε στο Διαδίκτυο.</a:t>
            </a:r>
            <a:endParaRPr lang="el-G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119</TotalTime>
  <Words>538</Words>
  <Application>Microsoft Office PowerPoint</Application>
  <PresentationFormat>On-screen Show (4:3)</PresentationFormat>
  <Paragraphs>34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Verve</vt:lpstr>
      <vt:lpstr>ΕΦΗΜΕΡΙΔΑ</vt:lpstr>
      <vt:lpstr>Slide 2</vt:lpstr>
      <vt:lpstr>ΡΑΔΙΟΦΩΝΟ</vt:lpstr>
      <vt:lpstr>Slide 4</vt:lpstr>
      <vt:lpstr>ΤΗΛΕΟΡΑΣΗ</vt:lpstr>
      <vt:lpstr>Slide 6</vt:lpstr>
      <vt:lpstr>Εθνικό Συμβούλιο Ραδιοτηλεόρασης</vt:lpstr>
      <vt:lpstr>ΔΙΑΔΙΚΤΥΟ</vt:lpstr>
      <vt:lpstr>Slide 9</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ΤΗΛΕΟΡΑΣΗ</dc:title>
  <dc:creator>Τzoutzoukos</dc:creator>
  <cp:lastModifiedBy>Τzoutzoukos</cp:lastModifiedBy>
  <cp:revision>16</cp:revision>
  <dcterms:created xsi:type="dcterms:W3CDTF">2013-03-21T13:57:15Z</dcterms:created>
  <dcterms:modified xsi:type="dcterms:W3CDTF">2013-03-25T10:20:32Z</dcterms:modified>
</cp:coreProperties>
</file>