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6"/>
  </p:notesMasterIdLst>
  <p:sldIdLst>
    <p:sldId id="256" r:id="rId2"/>
    <p:sldId id="265" r:id="rId3"/>
    <p:sldId id="266" r:id="rId4"/>
    <p:sldId id="267" r:id="rId5"/>
    <p:sldId id="268" r:id="rId6"/>
    <p:sldId id="257" r:id="rId7"/>
    <p:sldId id="258" r:id="rId8"/>
    <p:sldId id="259" r:id="rId9"/>
    <p:sldId id="260" r:id="rId10"/>
    <p:sldId id="264" r:id="rId11"/>
    <p:sldId id="261" r:id="rId12"/>
    <p:sldId id="262" r:id="rId13"/>
    <p:sldId id="263" r:id="rId14"/>
    <p:sldId id="269" r:id="rId1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4"/>
    <p:penClr>
      <a:srgbClr val="FF0000"/>
    </p:penClr>
  </p:showPr>
  <p:clrMru>
    <a:srgbClr val="454179"/>
    <a:srgbClr val="622A4E"/>
    <a:srgbClr val="83095A"/>
    <a:srgbClr val="0C0F80"/>
    <a:srgbClr val="0099CC"/>
    <a:srgbClr val="345158"/>
    <a:srgbClr val="19127A"/>
    <a:srgbClr val="37107C"/>
    <a:srgbClr val="6F521D"/>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504F36-4768-4BB3-9E17-789A783684D6}" type="datetimeFigureOut">
              <a:rPr lang="el-GR" smtClean="0"/>
              <a:pPr/>
              <a:t>9/4/2013</a:t>
            </a:fld>
            <a:endParaRPr lang="el-GR" dirty="0"/>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A2854E-7116-47DB-BB4F-CF44BADD75EE}" type="slidenum">
              <a:rPr lang="el-GR" smtClean="0"/>
              <a:pPr/>
              <a:t>‹#›</a:t>
            </a:fld>
            <a:endParaRPr lang="el-G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0" name="9 - Ορθογώνιο τρίγωνο"/>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 Τίτλος"/>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l-GR" smtClean="0"/>
              <a:t>Κάντε κλικ για να επεξεργαστείτε τον υπότιτλο του υποδείγματος</a:t>
            </a:r>
            <a:endParaRPr kumimoji="0" lang="en-US"/>
          </a:p>
        </p:txBody>
      </p:sp>
      <p:grpSp>
        <p:nvGrpSpPr>
          <p:cNvPr id="2" name="1 - Ομάδα"/>
          <p:cNvGrpSpPr/>
          <p:nvPr/>
        </p:nvGrpSpPr>
        <p:grpSpPr>
          <a:xfrm>
            <a:off x="-3765" y="4953000"/>
            <a:ext cx="9147765" cy="1912088"/>
            <a:chOff x="-3765" y="4832896"/>
            <a:chExt cx="9147765" cy="2032192"/>
          </a:xfrm>
        </p:grpSpPr>
        <p:sp>
          <p:nvSpPr>
            <p:cNvPr id="7" name="6 - Ελεύθερη σχεδίαση"/>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7 - Ελεύθερη σχεδίαση"/>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10 - Ελεύθερη σχεδίαση"/>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11 - Ευθεία γραμμή σύνδεσης"/>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 Θέση ημερομηνίας"/>
          <p:cNvSpPr>
            <a:spLocks noGrp="1"/>
          </p:cNvSpPr>
          <p:nvPr>
            <p:ph type="dt" sz="half" idx="10"/>
          </p:nvPr>
        </p:nvSpPr>
        <p:spPr/>
        <p:txBody>
          <a:bodyPr/>
          <a:lstStyle>
            <a:lvl1pPr>
              <a:defRPr>
                <a:solidFill>
                  <a:srgbClr val="FFFFFF"/>
                </a:solidFill>
              </a:defRPr>
            </a:lvl1pPr>
            <a:extLst/>
          </a:lstStyle>
          <a:p>
            <a:fld id="{449D46F9-BB19-4ABE-A72B-0169B4AF9731}" type="datetimeFigureOut">
              <a:rPr lang="el-GR" smtClean="0"/>
              <a:pPr/>
              <a:t>9/4/2013</a:t>
            </a:fld>
            <a:endParaRPr lang="el-GR" dirty="0"/>
          </a:p>
        </p:txBody>
      </p:sp>
      <p:sp>
        <p:nvSpPr>
          <p:cNvPr id="19" name="18 - Θέση υποσέλιδου"/>
          <p:cNvSpPr>
            <a:spLocks noGrp="1"/>
          </p:cNvSpPr>
          <p:nvPr>
            <p:ph type="ftr" sz="quarter" idx="11"/>
          </p:nvPr>
        </p:nvSpPr>
        <p:spPr/>
        <p:txBody>
          <a:bodyPr/>
          <a:lstStyle>
            <a:lvl1pPr>
              <a:defRPr>
                <a:solidFill>
                  <a:schemeClr val="accent1">
                    <a:tint val="20000"/>
                  </a:schemeClr>
                </a:solidFill>
              </a:defRPr>
            </a:lvl1pPr>
            <a:extLst/>
          </a:lstStyle>
          <a:p>
            <a:endParaRPr lang="el-GR" dirty="0"/>
          </a:p>
        </p:txBody>
      </p:sp>
      <p:sp>
        <p:nvSpPr>
          <p:cNvPr id="27" name="26 - Θέση αριθμού διαφάνειας"/>
          <p:cNvSpPr>
            <a:spLocks noGrp="1"/>
          </p:cNvSpPr>
          <p:nvPr>
            <p:ph type="sldNum" sz="quarter" idx="12"/>
          </p:nvPr>
        </p:nvSpPr>
        <p:spPr/>
        <p:txBody>
          <a:bodyPr/>
          <a:lstStyle>
            <a:lvl1pPr>
              <a:defRPr>
                <a:solidFill>
                  <a:srgbClr val="FFFFFF"/>
                </a:solidFill>
              </a:defRPr>
            </a:lvl1pPr>
            <a:extLst/>
          </a:lstStyle>
          <a:p>
            <a:fld id="{41741464-F307-4391-87C7-2D99FCB4FAFC}" type="slidenum">
              <a:rPr lang="el-GR" smtClean="0"/>
              <a:pPr/>
              <a:t>‹#›</a:t>
            </a:fld>
            <a:endParaRPr lang="el-GR" dirty="0"/>
          </a:p>
        </p:txBody>
      </p:sp>
    </p:spTree>
  </p:cSld>
  <p:clrMapOvr>
    <a:masterClrMapping/>
  </p:clrMapOvr>
  <p:transition advClick="0" advTm="5000">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1481329"/>
            <a:ext cx="8229600" cy="4386071"/>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5" name="4 - Θέση υποσέλιδου"/>
          <p:cNvSpPr>
            <a:spLocks noGrp="1"/>
          </p:cNvSpPr>
          <p:nvPr>
            <p:ph type="ftr" sz="quarter" idx="11"/>
          </p:nvPr>
        </p:nvSpPr>
        <p:spPr/>
        <p:txBody>
          <a:bodyPr/>
          <a:lstStyle>
            <a:extLst/>
          </a:lstStyle>
          <a:p>
            <a:endParaRPr lang="el-GR" dirty="0"/>
          </a:p>
        </p:txBody>
      </p:sp>
      <p:sp>
        <p:nvSpPr>
          <p:cNvPr id="6" name="5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Tree>
  </p:cSld>
  <p:clrMapOvr>
    <a:masterClrMapping/>
  </p:clrMapOvr>
  <p:transition advClick="0" advTm="5000">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44013" y="274640"/>
            <a:ext cx="1777470" cy="5592761"/>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41"/>
            <a:ext cx="6324600" cy="5592760"/>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5" name="4 - Θέση υποσέλιδου"/>
          <p:cNvSpPr>
            <a:spLocks noGrp="1"/>
          </p:cNvSpPr>
          <p:nvPr>
            <p:ph type="ftr" sz="quarter" idx="11"/>
          </p:nvPr>
        </p:nvSpPr>
        <p:spPr/>
        <p:txBody>
          <a:bodyPr/>
          <a:lstStyle>
            <a:extLst/>
          </a:lstStyle>
          <a:p>
            <a:endParaRPr lang="el-GR" dirty="0"/>
          </a:p>
        </p:txBody>
      </p:sp>
      <p:sp>
        <p:nvSpPr>
          <p:cNvPr id="6" name="5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Tree>
  </p:cSld>
  <p:clrMapOvr>
    <a:masterClrMapping/>
  </p:clrMapOvr>
  <p:transition advClick="0" advTm="5000">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5" name="4 - Θέση υποσέλιδου"/>
          <p:cNvSpPr>
            <a:spLocks noGrp="1"/>
          </p:cNvSpPr>
          <p:nvPr>
            <p:ph type="ftr" sz="quarter" idx="11"/>
          </p:nvPr>
        </p:nvSpPr>
        <p:spPr/>
        <p:txBody>
          <a:bodyPr/>
          <a:lstStyle>
            <a:extLst/>
          </a:lstStyle>
          <a:p>
            <a:endParaRPr lang="el-GR" dirty="0"/>
          </a:p>
        </p:txBody>
      </p:sp>
      <p:sp>
        <p:nvSpPr>
          <p:cNvPr id="6" name="5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
        <p:nvSpPr>
          <p:cNvPr id="7" name="6 - Τίτλος"/>
          <p:cNvSpPr>
            <a:spLocks noGrp="1"/>
          </p:cNvSpPr>
          <p:nvPr>
            <p:ph type="title"/>
          </p:nvPr>
        </p:nvSpPr>
        <p:spPr/>
        <p:txBody>
          <a:bodyPr rtlCol="0"/>
          <a:lstStyle>
            <a:extLst/>
          </a:lstStyle>
          <a:p>
            <a:r>
              <a:rPr kumimoji="0" lang="el-GR" smtClean="0"/>
              <a:t>Kλικ για επεξεργασία του τίτλου</a:t>
            </a:r>
            <a:endParaRPr kumimoji="0" lang="en-US"/>
          </a:p>
        </p:txBody>
      </p:sp>
    </p:spTree>
  </p:cSld>
  <p:clrMapOvr>
    <a:masterClrMapping/>
  </p:clrMapOvr>
  <p:transition advClick="0" advTm="5000">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5" name="4 - Θέση υποσέλιδου"/>
          <p:cNvSpPr>
            <a:spLocks noGrp="1"/>
          </p:cNvSpPr>
          <p:nvPr>
            <p:ph type="ftr" sz="quarter" idx="11"/>
          </p:nvPr>
        </p:nvSpPr>
        <p:spPr/>
        <p:txBody>
          <a:bodyPr/>
          <a:lstStyle>
            <a:extLst/>
          </a:lstStyle>
          <a:p>
            <a:endParaRPr lang="el-GR" dirty="0"/>
          </a:p>
        </p:txBody>
      </p:sp>
      <p:sp>
        <p:nvSpPr>
          <p:cNvPr id="6" name="5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
        <p:nvSpPr>
          <p:cNvPr id="7" name="6 - Διάσημα"/>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7 - Διάσημα"/>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advClick="0" advTm="5000">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3" name="2 - Θέση περιεχομένου"/>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6" name="5 - Θέση υποσέλιδου"/>
          <p:cNvSpPr>
            <a:spLocks noGrp="1"/>
          </p:cNvSpPr>
          <p:nvPr>
            <p:ph type="ftr" sz="quarter" idx="11"/>
          </p:nvPr>
        </p:nvSpPr>
        <p:spPr/>
        <p:txBody>
          <a:bodyPr/>
          <a:lstStyle>
            <a:extLst/>
          </a:lstStyle>
          <a:p>
            <a:endParaRPr lang="el-GR" dirty="0"/>
          </a:p>
        </p:txBody>
      </p:sp>
      <p:sp>
        <p:nvSpPr>
          <p:cNvPr id="7" name="6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
        <p:nvSpPr>
          <p:cNvPr id="8" name="7 - Τίτλος"/>
          <p:cNvSpPr>
            <a:spLocks noGrp="1"/>
          </p:cNvSpPr>
          <p:nvPr>
            <p:ph type="title"/>
          </p:nvPr>
        </p:nvSpPr>
        <p:spPr/>
        <p:txBody>
          <a:bodyPr rtlCol="0"/>
          <a:lstStyle>
            <a:extLst/>
          </a:lstStyle>
          <a:p>
            <a:r>
              <a:rPr kumimoji="0" lang="el-GR" smtClean="0"/>
              <a:t>Kλικ για επεξεργασία του τίτλου</a:t>
            </a:r>
            <a:endParaRPr kumimoji="0" lang="en-US"/>
          </a:p>
        </p:txBody>
      </p:sp>
    </p:spTree>
  </p:cSld>
  <p:clrMapOvr>
    <a:masterClrMapping/>
  </p:clrMapOvr>
  <p:transition advClick="0" advTm="5000">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8" name="7 - Θέση υποσέλιδου"/>
          <p:cNvSpPr>
            <a:spLocks noGrp="1"/>
          </p:cNvSpPr>
          <p:nvPr>
            <p:ph type="ftr" sz="quarter" idx="11"/>
          </p:nvPr>
        </p:nvSpPr>
        <p:spPr/>
        <p:txBody>
          <a:bodyPr/>
          <a:lstStyle>
            <a:extLst/>
          </a:lstStyle>
          <a:p>
            <a:endParaRPr lang="el-GR" dirty="0"/>
          </a:p>
        </p:txBody>
      </p:sp>
      <p:sp>
        <p:nvSpPr>
          <p:cNvPr id="9" name="8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Tree>
  </p:cSld>
  <p:clrMapOvr>
    <a:masterClrMapping/>
  </p:clrMapOvr>
  <p:transition advClick="0" advTm="5000">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 name="2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4" name="3 - Θέση υποσέλιδου"/>
          <p:cNvSpPr>
            <a:spLocks noGrp="1"/>
          </p:cNvSpPr>
          <p:nvPr>
            <p:ph type="ftr" sz="quarter" idx="11"/>
          </p:nvPr>
        </p:nvSpPr>
        <p:spPr/>
        <p:txBody>
          <a:bodyPr/>
          <a:lstStyle>
            <a:extLst/>
          </a:lstStyle>
          <a:p>
            <a:endParaRPr lang="el-GR" dirty="0"/>
          </a:p>
        </p:txBody>
      </p:sp>
      <p:sp>
        <p:nvSpPr>
          <p:cNvPr id="5" name="4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
        <p:nvSpPr>
          <p:cNvPr id="6" name="5 - Τίτλος"/>
          <p:cNvSpPr>
            <a:spLocks noGrp="1"/>
          </p:cNvSpPr>
          <p:nvPr>
            <p:ph type="title"/>
          </p:nvPr>
        </p:nvSpPr>
        <p:spPr/>
        <p:txBody>
          <a:bodyPr rtlCol="0"/>
          <a:lstStyle>
            <a:extLst/>
          </a:lstStyle>
          <a:p>
            <a:r>
              <a:rPr kumimoji="0" lang="el-GR" smtClean="0"/>
              <a:t>Kλικ για επεξεργασία του τίτλου</a:t>
            </a:r>
            <a:endParaRPr kumimoji="0" lang="en-US"/>
          </a:p>
        </p:txBody>
      </p:sp>
    </p:spTree>
  </p:cSld>
  <p:clrMapOvr>
    <a:masterClrMapping/>
  </p:clrMapOvr>
  <p:transition advClick="0" advTm="5000">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extLst/>
          </a:lstStyle>
          <a:p>
            <a:fld id="{449D46F9-BB19-4ABE-A72B-0169B4AF9731}" type="datetimeFigureOut">
              <a:rPr lang="el-GR" smtClean="0"/>
              <a:pPr/>
              <a:t>9/4/2013</a:t>
            </a:fld>
            <a:endParaRPr lang="el-GR" dirty="0"/>
          </a:p>
        </p:txBody>
      </p:sp>
      <p:sp>
        <p:nvSpPr>
          <p:cNvPr id="3" name="2 - Θέση υποσέλιδου"/>
          <p:cNvSpPr>
            <a:spLocks noGrp="1"/>
          </p:cNvSpPr>
          <p:nvPr>
            <p:ph type="ftr" sz="quarter" idx="11"/>
          </p:nvPr>
        </p:nvSpPr>
        <p:spPr/>
        <p:txBody>
          <a:bodyPr/>
          <a:lstStyle>
            <a:extLst/>
          </a:lstStyle>
          <a:p>
            <a:endParaRPr lang="el-GR" dirty="0"/>
          </a:p>
        </p:txBody>
      </p:sp>
      <p:sp>
        <p:nvSpPr>
          <p:cNvPr id="4" name="3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Tree>
  </p:cSld>
  <p:clrMapOvr>
    <a:masterClrMapping/>
  </p:clrMapOvr>
  <p:transition advClick="0" advTm="5000">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6727032" y="6407944"/>
            <a:ext cx="1920240" cy="365760"/>
          </a:xfrm>
        </p:spPr>
        <p:txBody>
          <a:bodyPr/>
          <a:lstStyle>
            <a:extLst/>
          </a:lstStyle>
          <a:p>
            <a:fld id="{449D46F9-BB19-4ABE-A72B-0169B4AF9731}" type="datetimeFigureOut">
              <a:rPr lang="el-GR" smtClean="0"/>
              <a:pPr/>
              <a:t>9/4/2013</a:t>
            </a:fld>
            <a:endParaRPr lang="el-GR" dirty="0"/>
          </a:p>
        </p:txBody>
      </p:sp>
      <p:sp>
        <p:nvSpPr>
          <p:cNvPr id="6" name="5 - Θέση υποσέλιδου"/>
          <p:cNvSpPr>
            <a:spLocks noGrp="1"/>
          </p:cNvSpPr>
          <p:nvPr>
            <p:ph type="ftr" sz="quarter" idx="11"/>
          </p:nvPr>
        </p:nvSpPr>
        <p:spPr/>
        <p:txBody>
          <a:bodyPr/>
          <a:lstStyle>
            <a:extLst/>
          </a:lstStyle>
          <a:p>
            <a:endParaRPr lang="el-GR" dirty="0"/>
          </a:p>
        </p:txBody>
      </p:sp>
      <p:sp>
        <p:nvSpPr>
          <p:cNvPr id="7" name="6 - Θέση αριθμού διαφάνειας"/>
          <p:cNvSpPr>
            <a:spLocks noGrp="1"/>
          </p:cNvSpPr>
          <p:nvPr>
            <p:ph type="sldNum" sz="quarter" idx="12"/>
          </p:nvPr>
        </p:nvSpPr>
        <p:spPr/>
        <p:txBody>
          <a:bodyPr/>
          <a:lstStyle>
            <a:extLst/>
          </a:lstStyle>
          <a:p>
            <a:fld id="{41741464-F307-4391-87C7-2D99FCB4FAFC}" type="slidenum">
              <a:rPr lang="el-GR" smtClean="0"/>
              <a:pPr/>
              <a:t>‹#›</a:t>
            </a:fld>
            <a:endParaRPr lang="el-GR" dirty="0"/>
          </a:p>
        </p:txBody>
      </p:sp>
    </p:spTree>
  </p:cSld>
  <p:clrMapOvr>
    <a:masterClrMapping/>
  </p:clrMapOvr>
  <p:transition advClick="0" advTm="5000">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4" name="3 - Θέση κειμένου"/>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l-GR" smtClean="0"/>
              <a:t>Kλικ για επεξεργασία των στυλ του υποδείγματος</a:t>
            </a:r>
          </a:p>
        </p:txBody>
      </p:sp>
      <p:sp>
        <p:nvSpPr>
          <p:cNvPr id="3" name="2 - Θέση εικόνας"/>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l-GR" dirty="0" smtClean="0"/>
              <a:t>Κάντε κλικ στο εικονίδιο για να προσθέσετε μια εικόνα</a:t>
            </a:r>
            <a:endParaRPr kumimoji="0" lang="en-US" dirty="0"/>
          </a:p>
        </p:txBody>
      </p:sp>
      <p:sp>
        <p:nvSpPr>
          <p:cNvPr id="5" name="4 - Θέση ημερομηνίας"/>
          <p:cNvSpPr>
            <a:spLocks noGrp="1"/>
          </p:cNvSpPr>
          <p:nvPr>
            <p:ph type="dt" sz="half" idx="10"/>
          </p:nvPr>
        </p:nvSpPr>
        <p:spPr/>
        <p:txBody>
          <a:bodyPr/>
          <a:lstStyle>
            <a:lvl1pPr>
              <a:defRPr>
                <a:solidFill>
                  <a:schemeClr val="tx1"/>
                </a:solidFill>
              </a:defRPr>
            </a:lvl1pPr>
            <a:extLst/>
          </a:lstStyle>
          <a:p>
            <a:fld id="{449D46F9-BB19-4ABE-A72B-0169B4AF9731}" type="datetimeFigureOut">
              <a:rPr lang="el-GR" smtClean="0"/>
              <a:pPr/>
              <a:t>9/4/2013</a:t>
            </a:fld>
            <a:endParaRPr lang="el-GR" dirty="0"/>
          </a:p>
        </p:txBody>
      </p:sp>
      <p:sp>
        <p:nvSpPr>
          <p:cNvPr id="6" name="5 - Θέση υποσέλιδου"/>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l-GR" dirty="0"/>
          </a:p>
        </p:txBody>
      </p:sp>
      <p:sp>
        <p:nvSpPr>
          <p:cNvPr id="7" name="6 - Θέση αριθμού διαφάνειας"/>
          <p:cNvSpPr>
            <a:spLocks noGrp="1"/>
          </p:cNvSpPr>
          <p:nvPr>
            <p:ph type="sldNum" sz="quarter" idx="12"/>
          </p:nvPr>
        </p:nvSpPr>
        <p:spPr/>
        <p:txBody>
          <a:bodyPr/>
          <a:lstStyle>
            <a:lvl1pPr>
              <a:defRPr>
                <a:solidFill>
                  <a:schemeClr val="tx1"/>
                </a:solidFill>
              </a:defRPr>
            </a:lvl1pPr>
            <a:extLst/>
          </a:lstStyle>
          <a:p>
            <a:fld id="{41741464-F307-4391-87C7-2D99FCB4FAFC}" type="slidenum">
              <a:rPr lang="el-GR" smtClean="0"/>
              <a:pPr/>
              <a:t>‹#›</a:t>
            </a:fld>
            <a:endParaRPr lang="el-GR" dirty="0"/>
          </a:p>
        </p:txBody>
      </p:sp>
      <p:sp>
        <p:nvSpPr>
          <p:cNvPr id="2" name="1 - Τίτλος"/>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l-GR" smtClean="0"/>
              <a:t>Kλικ για επεξεργασία του τίτλου</a:t>
            </a:r>
            <a:endParaRPr kumimoji="0" lang="en-US"/>
          </a:p>
        </p:txBody>
      </p:sp>
      <p:sp>
        <p:nvSpPr>
          <p:cNvPr id="8" name="7 - Ελεύθερη σχεδίαση"/>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8 - Ελεύθερη σχεδίαση"/>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9 - Ορθογώνιο τρίγωνο"/>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10 - Ευθεία γραμμή σύνδεσης"/>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 Διάσημα"/>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12 - Διάσημα"/>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advClick="0" advTm="5000">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 Ελεύθερη σχεδίαση"/>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 Ελεύθερη σχεδίαση"/>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13 - Ορθογώνιο τρίγωνο"/>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14 - Ευθεία γραμμή σύνδεσης"/>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49D46F9-BB19-4ABE-A72B-0169B4AF9731}" type="datetimeFigureOut">
              <a:rPr lang="el-GR" smtClean="0"/>
              <a:pPr/>
              <a:t>9/4/2013</a:t>
            </a:fld>
            <a:endParaRPr lang="el-GR" dirty="0"/>
          </a:p>
        </p:txBody>
      </p:sp>
      <p:sp>
        <p:nvSpPr>
          <p:cNvPr id="22" name="21 - Θέση υποσέλιδου"/>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l-GR" dirty="0"/>
          </a:p>
        </p:txBody>
      </p:sp>
      <p:sp>
        <p:nvSpPr>
          <p:cNvPr id="18" name="17 - Θέση αριθμού διαφάνειας"/>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1741464-F307-4391-87C7-2D99FCB4FAFC}"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advClick="0" advTm="5000">
    <p:pull dir="d"/>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esr.gr/"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40000">
              <a:schemeClr val="bg1">
                <a:tint val="65000"/>
                <a:satMod val="300000"/>
              </a:schemeClr>
            </a:gs>
            <a:gs pos="100000">
              <a:schemeClr val="bg1">
                <a:shade val="65000"/>
                <a:satMod val="30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1 - Τίτλος"/>
          <p:cNvSpPr>
            <a:spLocks noGrp="1"/>
          </p:cNvSpPr>
          <p:nvPr>
            <p:ph type="ctrTitle"/>
          </p:nvPr>
        </p:nvSpPr>
        <p:spPr>
          <a:ln w="38100">
            <a:solidFill>
              <a:srgbClr val="002060"/>
            </a:solidFill>
          </a:ln>
        </p:spPr>
        <p:txBody>
          <a:bodyPr>
            <a:normAutofit/>
          </a:bodyPr>
          <a:lstStyle/>
          <a:p>
            <a:r>
              <a:rPr lang="el-GR" dirty="0" smtClean="0">
                <a:solidFill>
                  <a:schemeClr val="accent4"/>
                </a:solidFill>
              </a:rPr>
              <a:t>Μ</a:t>
            </a:r>
            <a:r>
              <a:rPr lang="el-GR" dirty="0" smtClean="0">
                <a:solidFill>
                  <a:schemeClr val="accent2">
                    <a:lumMod val="75000"/>
                  </a:schemeClr>
                </a:solidFill>
              </a:rPr>
              <a:t>Μ</a:t>
            </a:r>
            <a:r>
              <a:rPr lang="el-GR" dirty="0" smtClean="0">
                <a:solidFill>
                  <a:schemeClr val="accent4"/>
                </a:solidFill>
              </a:rPr>
              <a:t>Ε</a:t>
            </a:r>
            <a:r>
              <a:rPr lang="el-GR" dirty="0" smtClean="0"/>
              <a:t> </a:t>
            </a:r>
            <a:r>
              <a:rPr lang="el-GR" dirty="0" smtClean="0">
                <a:solidFill>
                  <a:schemeClr val="accent2">
                    <a:lumMod val="75000"/>
                  </a:schemeClr>
                </a:solidFill>
              </a:rPr>
              <a:t>Κ</a:t>
            </a:r>
            <a:r>
              <a:rPr lang="el-GR" dirty="0" smtClean="0">
                <a:solidFill>
                  <a:schemeClr val="accent4"/>
                </a:solidFill>
              </a:rPr>
              <a:t>Α</a:t>
            </a:r>
            <a:r>
              <a:rPr lang="el-GR" dirty="0" smtClean="0">
                <a:solidFill>
                  <a:schemeClr val="accent2">
                    <a:lumMod val="75000"/>
                  </a:schemeClr>
                </a:solidFill>
              </a:rPr>
              <a:t>Ι</a:t>
            </a:r>
            <a:r>
              <a:rPr lang="el-GR" dirty="0" smtClean="0"/>
              <a:t> </a:t>
            </a:r>
            <a:r>
              <a:rPr lang="el-GR" dirty="0" smtClean="0">
                <a:solidFill>
                  <a:schemeClr val="accent4"/>
                </a:solidFill>
              </a:rPr>
              <a:t>Δ</a:t>
            </a:r>
            <a:r>
              <a:rPr lang="el-GR" dirty="0" smtClean="0">
                <a:solidFill>
                  <a:schemeClr val="accent2">
                    <a:lumMod val="75000"/>
                  </a:schemeClr>
                </a:solidFill>
              </a:rPr>
              <a:t>Η</a:t>
            </a:r>
            <a:r>
              <a:rPr lang="el-GR" dirty="0" smtClean="0">
                <a:solidFill>
                  <a:schemeClr val="accent4"/>
                </a:solidFill>
              </a:rPr>
              <a:t>Μ</a:t>
            </a:r>
            <a:r>
              <a:rPr lang="el-GR" dirty="0" smtClean="0">
                <a:solidFill>
                  <a:schemeClr val="accent2">
                    <a:lumMod val="75000"/>
                  </a:schemeClr>
                </a:solidFill>
              </a:rPr>
              <a:t>Ο</a:t>
            </a:r>
            <a:r>
              <a:rPr lang="el-GR" dirty="0" smtClean="0">
                <a:solidFill>
                  <a:schemeClr val="accent4"/>
                </a:solidFill>
              </a:rPr>
              <a:t>Κ</a:t>
            </a:r>
            <a:r>
              <a:rPr lang="el-GR" dirty="0" smtClean="0">
                <a:solidFill>
                  <a:schemeClr val="accent2">
                    <a:lumMod val="75000"/>
                  </a:schemeClr>
                </a:solidFill>
              </a:rPr>
              <a:t>Ρ</a:t>
            </a:r>
            <a:r>
              <a:rPr lang="el-GR" dirty="0" smtClean="0">
                <a:solidFill>
                  <a:schemeClr val="accent4"/>
                </a:solidFill>
              </a:rPr>
              <a:t>Α</a:t>
            </a:r>
            <a:r>
              <a:rPr lang="el-GR" dirty="0" smtClean="0">
                <a:solidFill>
                  <a:schemeClr val="accent2">
                    <a:lumMod val="75000"/>
                  </a:schemeClr>
                </a:solidFill>
              </a:rPr>
              <a:t>Τ</a:t>
            </a:r>
            <a:r>
              <a:rPr lang="el-GR" dirty="0" smtClean="0">
                <a:solidFill>
                  <a:schemeClr val="accent4"/>
                </a:solidFill>
              </a:rPr>
              <a:t>Ι</a:t>
            </a:r>
            <a:r>
              <a:rPr lang="el-GR" dirty="0" smtClean="0">
                <a:solidFill>
                  <a:schemeClr val="accent2">
                    <a:lumMod val="75000"/>
                  </a:schemeClr>
                </a:solidFill>
              </a:rPr>
              <a:t>Α</a:t>
            </a:r>
            <a:r>
              <a:rPr lang="el-GR" dirty="0" smtClean="0"/>
              <a:t/>
            </a:r>
            <a:br>
              <a:rPr lang="el-GR" dirty="0" smtClean="0"/>
            </a:br>
            <a:endParaRPr lang="el-GR" dirty="0"/>
          </a:p>
        </p:txBody>
      </p:sp>
      <p:sp>
        <p:nvSpPr>
          <p:cNvPr id="3" name="2 - Υπότιτλος"/>
          <p:cNvSpPr>
            <a:spLocks noGrp="1"/>
          </p:cNvSpPr>
          <p:nvPr>
            <p:ph type="subTitle" idx="1"/>
          </p:nvPr>
        </p:nvSpPr>
        <p:spPr/>
        <p:txBody>
          <a:bodyPr/>
          <a:lstStyle/>
          <a:p>
            <a:endParaRPr lang="el-GR" dirty="0"/>
          </a:p>
        </p:txBody>
      </p:sp>
    </p:spTree>
  </p:cSld>
  <p:clrMapOvr>
    <a:masterClrMapping/>
  </p:clrMapOvr>
  <p:transition advClick="0" advTm="5000">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25000"/>
              </a:schemeClr>
            </a:gs>
            <a:gs pos="40000">
              <a:schemeClr val="bg1">
                <a:tint val="65000"/>
                <a:satMod val="300000"/>
              </a:schemeClr>
            </a:gs>
            <a:gs pos="100000">
              <a:schemeClr val="bg1">
                <a:shade val="65000"/>
                <a:satMod val="300000"/>
              </a:schemeClr>
            </a:gs>
          </a:gsLst>
          <a:path path="circle">
            <a:fillToRect l="100000" t="100000"/>
          </a:path>
        </a:gradFill>
        <a:effectLst/>
      </p:bgPr>
    </p:bg>
    <p:spTree>
      <p:nvGrpSpPr>
        <p:cNvPr id="1" name=""/>
        <p:cNvGrpSpPr/>
        <p:nvPr/>
      </p:nvGrpSpPr>
      <p:grpSpPr>
        <a:xfrm>
          <a:off x="0" y="0"/>
          <a:ext cx="0" cy="0"/>
          <a:chOff x="0" y="0"/>
          <a:chExt cx="0" cy="0"/>
        </a:xfrm>
      </p:grpSpPr>
      <p:sp>
        <p:nvSpPr>
          <p:cNvPr id="5" name="4 - Τίτλος"/>
          <p:cNvSpPr>
            <a:spLocks noGrp="1"/>
          </p:cNvSpPr>
          <p:nvPr>
            <p:ph type="title"/>
          </p:nvPr>
        </p:nvSpPr>
        <p:spPr/>
        <p:txBody>
          <a:bodyPr>
            <a:normAutofit fontScale="90000"/>
          </a:bodyPr>
          <a:lstStyle/>
          <a:p>
            <a:r>
              <a:rPr lang="el-GR" dirty="0" smtClean="0">
                <a:solidFill>
                  <a:srgbClr val="0D547F"/>
                </a:solidFill>
              </a:rPr>
              <a:t>ΥΠΟΝΟΜΕΥΣΗ ΤΗΣ ΔΗΜΟΚΡΑΤΙΑΣ</a:t>
            </a:r>
            <a:endParaRPr lang="el-GR" dirty="0">
              <a:solidFill>
                <a:srgbClr val="0D547F"/>
              </a:solidFill>
            </a:endParaRPr>
          </a:p>
        </p:txBody>
      </p:sp>
      <p:sp>
        <p:nvSpPr>
          <p:cNvPr id="6" name="5 - Θέση κειμένου"/>
          <p:cNvSpPr>
            <a:spLocks noGrp="1"/>
          </p:cNvSpPr>
          <p:nvPr>
            <p:ph type="body" idx="1"/>
          </p:nvPr>
        </p:nvSpPr>
        <p:spPr/>
        <p:txBody>
          <a:bodyPr/>
          <a:lstStyle/>
          <a:p>
            <a:endParaRPr lang="el-GR" dirty="0">
              <a:effectLst>
                <a:outerShdw blurRad="50800" dist="38100" dir="5400000" algn="t" rotWithShape="0">
                  <a:schemeClr val="tx2">
                    <a:lumMod val="75000"/>
                    <a:alpha val="40000"/>
                  </a:schemeClr>
                </a:outerShdw>
              </a:effectLst>
            </a:endParaRPr>
          </a:p>
        </p:txBody>
      </p:sp>
      <p:sp>
        <p:nvSpPr>
          <p:cNvPr id="7" name="6 - Θέση κειμένου"/>
          <p:cNvSpPr>
            <a:spLocks noGrp="1"/>
          </p:cNvSpPr>
          <p:nvPr>
            <p:ph type="body" sz="half" idx="3"/>
          </p:nvPr>
        </p:nvSpPr>
        <p:spPr/>
        <p:txBody>
          <a:bodyPr/>
          <a:lstStyle/>
          <a:p>
            <a:endParaRPr lang="el-GR" dirty="0"/>
          </a:p>
        </p:txBody>
      </p:sp>
      <p:pic>
        <p:nvPicPr>
          <p:cNvPr id="4" name="3 - Θέση περιεχομένου" descr="0[1].jpg"/>
          <p:cNvPicPr>
            <a:picLocks noGrp="1" noChangeAspect="1"/>
          </p:cNvPicPr>
          <p:nvPr>
            <p:ph sz="quarter" idx="2"/>
          </p:nvPr>
        </p:nvPicPr>
        <p:blipFill>
          <a:blip r:embed="rId2" cstate="print">
            <a:grayscl/>
          </a:blip>
          <a:stretch>
            <a:fillRect/>
          </a:stretch>
        </p:blipFill>
        <p:spPr>
          <a:xfrm>
            <a:off x="519906" y="1896269"/>
            <a:ext cx="3914775" cy="3038475"/>
          </a:xfrm>
          <a:effectLst>
            <a:innerShdw blurRad="63500" dist="50800" dir="10800000">
              <a:prstClr val="black">
                <a:alpha val="50000"/>
              </a:prstClr>
            </a:innerShdw>
          </a:effectLst>
        </p:spPr>
      </p:pic>
      <p:sp>
        <p:nvSpPr>
          <p:cNvPr id="8" name="7 - Θέση περιεχομένου"/>
          <p:cNvSpPr>
            <a:spLocks noGrp="1"/>
          </p:cNvSpPr>
          <p:nvPr>
            <p:ph sz="quarter" idx="4"/>
          </p:nvPr>
        </p:nvSpPr>
        <p:spPr/>
        <p:txBody>
          <a:bodyPr anchor="t">
            <a:normAutofit/>
          </a:bodyPr>
          <a:lstStyle/>
          <a:p>
            <a:pPr>
              <a:buNone/>
            </a:pPr>
            <a:r>
              <a:rPr lang="el-GR" sz="1300" dirty="0" smtClean="0">
                <a:latin typeface="Arial" pitchFamily="34" charset="0"/>
                <a:cs typeface="Arial" pitchFamily="34" charset="0"/>
              </a:rPr>
              <a:t>     </a:t>
            </a:r>
            <a:r>
              <a:rPr lang="el-GR" sz="1300" dirty="0" smtClean="0">
                <a:solidFill>
                  <a:schemeClr val="accent2">
                    <a:lumMod val="75000"/>
                  </a:schemeClr>
                </a:solidFill>
                <a:latin typeface="Arial" pitchFamily="34" charset="0"/>
                <a:cs typeface="Arial" pitchFamily="34" charset="0"/>
              </a:rPr>
              <a:t>Συμπερασματικά, φαίνεται ότι μετά από δύο δεκαετίες ιδιωτικής τηλεόρασης στη χώρα μας η τηλεοπτική δημοσιογραφία προσανατολίζεται περισσότερο στη σκανδαλοθηρία και τον καταιγισμό ειδήσεων χωρίς αναλύσεις, ενώ ο τύπος στρέφεται από ανταγωνιστική σκοπιά σε μια αναλυτικότερη ματιά των γεγονότων. Είναι ωστόσο αναντίρρητο το γεγονός ότι η</a:t>
            </a:r>
            <a:r>
              <a:rPr lang="en-US" sz="1300" dirty="0" smtClean="0">
                <a:solidFill>
                  <a:schemeClr val="accent2">
                    <a:lumMod val="75000"/>
                  </a:schemeClr>
                </a:solidFill>
                <a:latin typeface="Arial" pitchFamily="34" charset="0"/>
                <a:cs typeface="Arial" pitchFamily="34" charset="0"/>
              </a:rPr>
              <a:t> </a:t>
            </a:r>
            <a:r>
              <a:rPr lang="el-GR" sz="1300" dirty="0" smtClean="0">
                <a:solidFill>
                  <a:schemeClr val="accent2">
                    <a:lumMod val="75000"/>
                  </a:schemeClr>
                </a:solidFill>
                <a:latin typeface="Arial" pitchFamily="34" charset="0"/>
                <a:cs typeface="Arial" pitchFamily="34" charset="0"/>
              </a:rPr>
              <a:t>τηλεόραση χάρη στην άμεση</a:t>
            </a:r>
            <a:r>
              <a:rPr lang="en-US" sz="1300" dirty="0" smtClean="0">
                <a:solidFill>
                  <a:schemeClr val="accent2">
                    <a:lumMod val="75000"/>
                  </a:schemeClr>
                </a:solidFill>
                <a:latin typeface="Arial" pitchFamily="34" charset="0"/>
                <a:cs typeface="Arial" pitchFamily="34" charset="0"/>
              </a:rPr>
              <a:t>, </a:t>
            </a:r>
            <a:r>
              <a:rPr lang="el-GR" sz="1300" dirty="0" smtClean="0">
                <a:solidFill>
                  <a:schemeClr val="accent2">
                    <a:lumMod val="75000"/>
                  </a:schemeClr>
                </a:solidFill>
                <a:latin typeface="Arial" pitchFamily="34" charset="0"/>
                <a:cs typeface="Arial" pitchFamily="34" charset="0"/>
              </a:rPr>
              <a:t>γρήγορη και παραστατική πληροφόρησή της αποτελεί ένα αξιόλογο μέσο πληροφόρησης, που οι πρακτικές δημοσιογράφων έχουν οδηγήσει στην απαξίωσή της.</a:t>
            </a:r>
          </a:p>
          <a:p>
            <a:endParaRPr lang="el-GR" sz="1300" dirty="0" smtClean="0">
              <a:solidFill>
                <a:schemeClr val="accent2">
                  <a:lumMod val="75000"/>
                </a:schemeClr>
              </a:solidFill>
              <a:latin typeface="Arial" pitchFamily="34" charset="0"/>
              <a:cs typeface="Arial" pitchFamily="34" charset="0"/>
            </a:endParaRPr>
          </a:p>
        </p:txBody>
      </p:sp>
    </p:spTree>
  </p:cSld>
  <p:clrMapOvr>
    <a:masterClrMapping/>
  </p:clrMapOvr>
  <p:transition advClick="0" advTm="5000">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6" name="5 - Θέση περιεχομένου"/>
          <p:cNvSpPr>
            <a:spLocks noGrp="1"/>
          </p:cNvSpPr>
          <p:nvPr>
            <p:ph idx="1"/>
          </p:nvPr>
        </p:nvSpPr>
        <p:spPr>
          <a:xfrm>
            <a:off x="457200" y="1268760"/>
            <a:ext cx="8229600" cy="4738531"/>
          </a:xfrm>
        </p:spPr>
        <p:txBody>
          <a:bodyPr>
            <a:normAutofit fontScale="92500" lnSpcReduction="20000"/>
          </a:bodyPr>
          <a:lstStyle/>
          <a:p>
            <a:pPr algn="ctr">
              <a:buNone/>
            </a:pPr>
            <a:r>
              <a:rPr lang="el-GR" sz="1800" b="1" i="1" dirty="0" smtClean="0">
                <a:latin typeface="Arial" pitchFamily="34" charset="0"/>
                <a:cs typeface="Arial" pitchFamily="34" charset="0"/>
              </a:rPr>
              <a:t>ΙΣΤΟΡΙΚΟ – ΟΡΓΑΝΩΤΙΚΗ ΔΟΜΗ</a:t>
            </a:r>
          </a:p>
          <a:p>
            <a:pPr algn="ctr">
              <a:buNone/>
            </a:pPr>
            <a:endParaRPr lang="el-GR" sz="1800" b="1" i="1"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Το Εθνικό Συμβούλιο Ραδιοτηλεόρασης (ΕΣΡ) ιδρύθηκε το </a:t>
            </a:r>
            <a:r>
              <a:rPr lang="el-GR" sz="1400" u="sng" dirty="0" smtClean="0">
                <a:solidFill>
                  <a:schemeClr val="accent2"/>
                </a:solidFill>
                <a:latin typeface="Arial" pitchFamily="34" charset="0"/>
                <a:cs typeface="Arial" pitchFamily="34" charset="0"/>
              </a:rPr>
              <a:t>1989 </a:t>
            </a:r>
            <a:r>
              <a:rPr lang="el-GR" sz="1400" dirty="0" smtClean="0">
                <a:latin typeface="Arial" pitchFamily="34" charset="0"/>
                <a:cs typeface="Arial" pitchFamily="34" charset="0"/>
              </a:rPr>
              <a:t> και εδρεύει στην Αθήνα</a:t>
            </a:r>
          </a:p>
          <a:p>
            <a:pPr>
              <a:buNone/>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Είναι μια από τις πρώτες Ανεξάρτητες Αρχές στην Ελλάδα </a:t>
            </a:r>
          </a:p>
          <a:p>
            <a:pPr>
              <a:buFont typeface="Arial" pitchFamily="34" charset="0"/>
              <a:buChar char="•"/>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Το ΕΣΡ δραστηριοποιήθηκε εντονότερα το 1995-1996 επιβάλλοντας πρόστιμα σε ορισμένους σταθμούς, τα οποία όμως δεν έγιναν δεκτά από τον τότε αρμόδιο υπουργό</a:t>
            </a:r>
          </a:p>
          <a:p>
            <a:pPr>
              <a:buNone/>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Αποτελείται από εννέα μέλη, από τα οποία ένας ορίζεται ως πρόεδρος κι ένας ως αντιπρόεδρος</a:t>
            </a:r>
          </a:p>
          <a:p>
            <a:pPr>
              <a:buNone/>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Τέσσερα από τα μέλη εκλέγονται από το κυβερνών κόμμα, τέσσερα από τα κόμματα της αντιπολίτευσης κι ο πρόεδρος από την Εθνοσυνέλευση, δίνοντας στην κυβέρνηση την σημαντικότερη ψήφο  </a:t>
            </a:r>
          </a:p>
          <a:p>
            <a:pPr>
              <a:buNone/>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Τα μέλη  του ΕΣΡ είναι πρόσωπα που χαρακτηρίζονται από επαγγελματική εμπειρία (συχνά δημοσιογραφική), επιστημονική κατάρτιση και προσφορά στο δημόσιο βίο</a:t>
            </a:r>
          </a:p>
          <a:p>
            <a:pPr>
              <a:buNone/>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Η θητεία των μελών είναι 4ετής, ενώ ο πρόεδρος κι ο αντιπρόεδρος διορίζονται για πλήρη θητεία</a:t>
            </a:r>
          </a:p>
          <a:p>
            <a:pPr>
              <a:buNone/>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Δεν ελέγχεται ούτε λαμβάνει εντολές από την κυβέρνηση, αλλά υπόκειται σε κοινοβουλευτικό έλεγχο, ενώ οι αποφάσεις του ελέγχονται από τα δικαστήρια</a:t>
            </a:r>
          </a:p>
        </p:txBody>
      </p:sp>
      <p:sp>
        <p:nvSpPr>
          <p:cNvPr id="5" name="4 - Τίτλος"/>
          <p:cNvSpPr>
            <a:spLocks noGrp="1"/>
          </p:cNvSpPr>
          <p:nvPr>
            <p:ph type="title"/>
          </p:nvPr>
        </p:nvSpPr>
        <p:spPr>
          <a:xfrm>
            <a:off x="467544" y="188640"/>
            <a:ext cx="8229600" cy="1143000"/>
          </a:xfrm>
        </p:spPr>
        <p:txBody>
          <a:bodyPr>
            <a:normAutofit fontScale="90000"/>
          </a:bodyPr>
          <a:lstStyle/>
          <a:p>
            <a:r>
              <a:rPr lang="el-GR" dirty="0" smtClean="0">
                <a:solidFill>
                  <a:srgbClr val="83095A"/>
                </a:solidFill>
              </a:rPr>
              <a:t>ΜΗΧΑΝΙΣΜΟΙ ΕΛΕΓΧΟΥ ΜΜΕ – ΕΣΡ</a:t>
            </a:r>
            <a:endParaRPr lang="el-GR" dirty="0">
              <a:solidFill>
                <a:srgbClr val="83095A"/>
              </a:solidFill>
            </a:endParaRPr>
          </a:p>
        </p:txBody>
      </p:sp>
    </p:spTree>
  </p:cSld>
  <p:clrMapOvr>
    <a:masterClrMapping/>
  </p:clrMapOvr>
  <p:transition advClick="0" advTm="5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75000"/>
              </a:schemeClr>
            </a:gs>
            <a:gs pos="40000">
              <a:schemeClr val="bg1">
                <a:tint val="65000"/>
                <a:satMod val="300000"/>
              </a:schemeClr>
            </a:gs>
            <a:gs pos="100000">
              <a:schemeClr val="bg1">
                <a:shade val="65000"/>
                <a:satMod val="300000"/>
              </a:schemeClr>
            </a:gs>
          </a:gsLst>
          <a:path path="circle">
            <a:fillToRect l="100000" t="100000"/>
          </a:path>
        </a:gradFill>
        <a:effectLst/>
      </p:bgPr>
    </p:bg>
    <p:spTree>
      <p:nvGrpSpPr>
        <p:cNvPr id="1" name=""/>
        <p:cNvGrpSpPr/>
        <p:nvPr/>
      </p:nvGrpSpPr>
      <p:grpSpPr>
        <a:xfrm>
          <a:off x="0" y="0"/>
          <a:ext cx="0" cy="0"/>
          <a:chOff x="0" y="0"/>
          <a:chExt cx="0" cy="0"/>
        </a:xfrm>
      </p:grpSpPr>
      <p:pic>
        <p:nvPicPr>
          <p:cNvPr id="6" name="5 - Εικόνα" descr="ESR[1].jpg"/>
          <p:cNvPicPr>
            <a:picLocks noChangeAspect="1"/>
          </p:cNvPicPr>
          <p:nvPr/>
        </p:nvPicPr>
        <p:blipFill>
          <a:blip r:embed="rId2" cstate="print"/>
          <a:stretch>
            <a:fillRect/>
          </a:stretch>
        </p:blipFill>
        <p:spPr>
          <a:xfrm rot="710896">
            <a:off x="5508104" y="2420888"/>
            <a:ext cx="2857500" cy="2343150"/>
          </a:xfrm>
          <a:prstGeom prst="rect">
            <a:avLst/>
          </a:prstGeom>
        </p:spPr>
      </p:pic>
      <p:sp>
        <p:nvSpPr>
          <p:cNvPr id="2" name="1 - Θέση περιεχομένου"/>
          <p:cNvSpPr>
            <a:spLocks noGrp="1"/>
          </p:cNvSpPr>
          <p:nvPr>
            <p:ph idx="1"/>
          </p:nvPr>
        </p:nvSpPr>
        <p:spPr>
          <a:xfrm>
            <a:off x="457200" y="1196752"/>
            <a:ext cx="8229600" cy="4810539"/>
          </a:xfrm>
        </p:spPr>
        <p:txBody>
          <a:bodyPr>
            <a:normAutofit/>
          </a:bodyPr>
          <a:lstStyle/>
          <a:p>
            <a:pPr algn="ctr">
              <a:lnSpc>
                <a:spcPct val="80000"/>
              </a:lnSpc>
              <a:buNone/>
            </a:pPr>
            <a:r>
              <a:rPr lang="el-GR" sz="1300" b="1" i="1" dirty="0" smtClean="0">
                <a:latin typeface="Arial" pitchFamily="34" charset="0"/>
                <a:cs typeface="Arial" pitchFamily="34" charset="0"/>
              </a:rPr>
              <a:t>ΑΡΜΟΔΙΟΤΗΤΕΣ</a:t>
            </a:r>
          </a:p>
          <a:p>
            <a:pPr>
              <a:lnSpc>
                <a:spcPct val="80000"/>
              </a:lnSpc>
              <a:buFont typeface="Arial" pitchFamily="34" charset="0"/>
              <a:buChar char="•"/>
            </a:pPr>
            <a:endParaRPr lang="el-GR" sz="1400" dirty="0" smtClean="0">
              <a:latin typeface="Arial" pitchFamily="34" charset="0"/>
              <a:cs typeface="Arial" pitchFamily="34" charset="0"/>
            </a:endParaRPr>
          </a:p>
        </p:txBody>
      </p:sp>
      <p:sp>
        <p:nvSpPr>
          <p:cNvPr id="3" name="2 - Τίτλος"/>
          <p:cNvSpPr>
            <a:spLocks noGrp="1"/>
          </p:cNvSpPr>
          <p:nvPr>
            <p:ph type="title"/>
          </p:nvPr>
        </p:nvSpPr>
        <p:spPr/>
        <p:txBody>
          <a:bodyPr/>
          <a:lstStyle/>
          <a:p>
            <a:pPr algn="ctr"/>
            <a:r>
              <a:rPr lang="el-GR" dirty="0" smtClean="0">
                <a:solidFill>
                  <a:schemeClr val="accent2">
                    <a:lumMod val="60000"/>
                    <a:lumOff val="40000"/>
                  </a:schemeClr>
                </a:solidFill>
              </a:rPr>
              <a:t>ΕΣΡ</a:t>
            </a:r>
            <a:endParaRPr lang="el-GR" dirty="0">
              <a:solidFill>
                <a:schemeClr val="accent2">
                  <a:lumMod val="60000"/>
                  <a:lumOff val="40000"/>
                </a:schemeClr>
              </a:solidFill>
            </a:endParaRPr>
          </a:p>
        </p:txBody>
      </p:sp>
      <p:sp>
        <p:nvSpPr>
          <p:cNvPr id="4" name="3 - Ορθογώνιο"/>
          <p:cNvSpPr/>
          <p:nvPr/>
        </p:nvSpPr>
        <p:spPr>
          <a:xfrm>
            <a:off x="2123728" y="1556792"/>
            <a:ext cx="4572000" cy="5539978"/>
          </a:xfrm>
          <a:prstGeom prst="rect">
            <a:avLst/>
          </a:prstGeom>
        </p:spPr>
        <p:txBody>
          <a:bodyPr wrap="square">
            <a:spAutoFit/>
          </a:bodyPr>
          <a:lstStyle/>
          <a:p>
            <a:pPr>
              <a:buFont typeface="Arial" pitchFamily="34" charset="0"/>
              <a:buChar char="•"/>
            </a:pPr>
            <a:r>
              <a:rPr lang="el-GR" sz="1200" dirty="0">
                <a:latin typeface="Arial" pitchFamily="34" charset="0"/>
                <a:cs typeface="Arial" pitchFamily="34" charset="0"/>
              </a:rPr>
              <a:t>Έχει πρωταρχικό σκοπό την εξασφάλιση της ελευθερίας και της πολυφωνίας</a:t>
            </a:r>
          </a:p>
          <a:p>
            <a:pPr>
              <a:buFont typeface="Arial" pitchFamily="34" charset="0"/>
              <a:buChar char="•"/>
            </a:pPr>
            <a:endParaRPr lang="el-GR" sz="1200" dirty="0">
              <a:latin typeface="Arial" pitchFamily="34" charset="0"/>
              <a:cs typeface="Arial" pitchFamily="34" charset="0"/>
            </a:endParaRPr>
          </a:p>
          <a:p>
            <a:pPr>
              <a:buFont typeface="Arial" pitchFamily="34" charset="0"/>
              <a:buChar char="•"/>
            </a:pPr>
            <a:r>
              <a:rPr lang="el-GR" sz="1200" dirty="0">
                <a:latin typeface="Arial" pitchFamily="34" charset="0"/>
                <a:cs typeface="Arial" pitchFamily="34" charset="0"/>
              </a:rPr>
              <a:t> </a:t>
            </a:r>
            <a:r>
              <a:rPr lang="el-GR" sz="1200" dirty="0" smtClean="0">
                <a:latin typeface="Arial" pitchFamily="34" charset="0"/>
                <a:cs typeface="Arial" pitchFamily="34" charset="0"/>
              </a:rPr>
              <a:t>Παράγει </a:t>
            </a:r>
            <a:r>
              <a:rPr lang="el-GR" sz="1200" dirty="0">
                <a:latin typeface="Arial" pitchFamily="34" charset="0"/>
                <a:cs typeface="Arial" pitchFamily="34" charset="0"/>
              </a:rPr>
              <a:t>τέσσερις κώδικες για τους όρους λειτουργίας των ραδιοφωνικών και τηλεοπτικών σταθμών στην Ελλάδα</a:t>
            </a:r>
            <a:r>
              <a:rPr lang="en-US" sz="1200" dirty="0">
                <a:latin typeface="Arial" pitchFamily="34" charset="0"/>
                <a:cs typeface="Arial" pitchFamily="34" charset="0"/>
              </a:rPr>
              <a:t>:</a:t>
            </a:r>
            <a:r>
              <a:rPr lang="el-GR" sz="1200" dirty="0">
                <a:latin typeface="Arial" pitchFamily="34" charset="0"/>
                <a:cs typeface="Arial" pitchFamily="34" charset="0"/>
              </a:rPr>
              <a:t> ένα για τη διαφήμιση, έναν κώδικα δεοντολογίας δημοσιογράφων, ένα για τα προγράμματα που επιτρέπεται να παρουσιάζονται κι έναν για την κατανομή των συχνοτήτων και τους όρους τεχνικής χρήσης τους από τους αδειούχους </a:t>
            </a:r>
            <a:r>
              <a:rPr lang="el-GR" sz="1200" dirty="0" smtClean="0">
                <a:latin typeface="Arial" pitchFamily="34" charset="0"/>
                <a:cs typeface="Arial" pitchFamily="34" charset="0"/>
              </a:rPr>
              <a:t>σταθμούς</a:t>
            </a:r>
          </a:p>
          <a:p>
            <a:endParaRPr lang="el-GR" sz="1200" dirty="0">
              <a:latin typeface="Arial" pitchFamily="34" charset="0"/>
              <a:cs typeface="Arial" pitchFamily="34" charset="0"/>
            </a:endParaRPr>
          </a:p>
          <a:p>
            <a:pPr>
              <a:buFont typeface="Arial" pitchFamily="34" charset="0"/>
              <a:buChar char="•"/>
            </a:pPr>
            <a:r>
              <a:rPr lang="el-GR" sz="1200" dirty="0">
                <a:latin typeface="Arial" pitchFamily="34" charset="0"/>
                <a:cs typeface="Arial" pitchFamily="34" charset="0"/>
              </a:rPr>
              <a:t> Συντάσσει και δημοσιοποιεί τους βασικούς άξονες του κώδικα δημοσιογραφικής </a:t>
            </a:r>
            <a:r>
              <a:rPr lang="el-GR" sz="1200" dirty="0" smtClean="0">
                <a:latin typeface="Arial" pitchFamily="34" charset="0"/>
                <a:cs typeface="Arial" pitchFamily="34" charset="0"/>
              </a:rPr>
              <a:t>δεοντολογίας</a:t>
            </a:r>
          </a:p>
          <a:p>
            <a:endParaRPr lang="el-GR" sz="1200" dirty="0" smtClean="0">
              <a:latin typeface="Arial" pitchFamily="34" charset="0"/>
              <a:cs typeface="Arial" pitchFamily="34" charset="0"/>
            </a:endParaRPr>
          </a:p>
          <a:p>
            <a:pPr>
              <a:buFont typeface="Arial" pitchFamily="34" charset="0"/>
              <a:buChar char="•"/>
            </a:pPr>
            <a:r>
              <a:rPr lang="el-GR" sz="1200" dirty="0">
                <a:latin typeface="Arial" pitchFamily="34" charset="0"/>
                <a:cs typeface="Arial" pitchFamily="34" charset="0"/>
              </a:rPr>
              <a:t> </a:t>
            </a:r>
            <a:r>
              <a:rPr lang="el-GR" sz="1200" dirty="0" smtClean="0">
                <a:latin typeface="Arial" pitchFamily="34" charset="0"/>
                <a:cs typeface="Arial" pitchFamily="34" charset="0"/>
              </a:rPr>
              <a:t>Εντείνει την </a:t>
            </a:r>
            <a:r>
              <a:rPr lang="el-GR" sz="1200" dirty="0">
                <a:latin typeface="Arial" pitchFamily="34" charset="0"/>
                <a:cs typeface="Arial" pitchFamily="34" charset="0"/>
              </a:rPr>
              <a:t>εποπτεία της ραδιοτηλεοπτικής αγοράς στην Κοινωνία της </a:t>
            </a:r>
            <a:r>
              <a:rPr lang="el-GR" sz="1200" dirty="0" smtClean="0">
                <a:latin typeface="Arial" pitchFamily="34" charset="0"/>
                <a:cs typeface="Arial" pitchFamily="34" charset="0"/>
              </a:rPr>
              <a:t>Πληροφορίας</a:t>
            </a:r>
          </a:p>
          <a:p>
            <a:endParaRPr lang="el-GR" sz="1200" dirty="0" smtClean="0">
              <a:latin typeface="Arial" pitchFamily="34" charset="0"/>
              <a:cs typeface="Arial" pitchFamily="34" charset="0"/>
            </a:endParaRPr>
          </a:p>
          <a:p>
            <a:pPr>
              <a:buFont typeface="Arial" pitchFamily="34" charset="0"/>
              <a:buChar char="•"/>
            </a:pPr>
            <a:r>
              <a:rPr lang="el-GR" sz="1200" dirty="0" smtClean="0">
                <a:latin typeface="Arial" pitchFamily="34" charset="0"/>
                <a:cs typeface="Arial" pitchFamily="34" charset="0"/>
              </a:rPr>
              <a:t> Ελέγχει ώστε να τηρούνται οι αρχές προστασίας των πνευματικών δικαιωμάτων</a:t>
            </a:r>
          </a:p>
          <a:p>
            <a:endParaRPr lang="el-GR" sz="1200" dirty="0">
              <a:latin typeface="Arial" pitchFamily="34" charset="0"/>
              <a:cs typeface="Arial" pitchFamily="34" charset="0"/>
            </a:endParaRPr>
          </a:p>
          <a:p>
            <a:r>
              <a:rPr lang="el-GR" sz="1200" b="1" i="1" u="sng" dirty="0" smtClean="0">
                <a:latin typeface="Arial" pitchFamily="34" charset="0"/>
                <a:cs typeface="Arial" pitchFamily="34" charset="0"/>
              </a:rPr>
              <a:t>ΠΑΡΑΤΗΡΗΣΗ</a:t>
            </a:r>
            <a:r>
              <a:rPr lang="en-US" sz="1200" b="1" i="1" u="sng" dirty="0" smtClean="0">
                <a:latin typeface="Arial" pitchFamily="34" charset="0"/>
                <a:cs typeface="Arial" pitchFamily="34" charset="0"/>
              </a:rPr>
              <a:t>:</a:t>
            </a:r>
            <a:r>
              <a:rPr lang="en-US" sz="1200" dirty="0" smtClean="0">
                <a:latin typeface="Arial" pitchFamily="34" charset="0"/>
                <a:cs typeface="Arial" pitchFamily="34" charset="0"/>
              </a:rPr>
              <a:t> </a:t>
            </a:r>
            <a:r>
              <a:rPr lang="el-GR" sz="1200" dirty="0" smtClean="0">
                <a:solidFill>
                  <a:srgbClr val="FF0000"/>
                </a:solidFill>
                <a:latin typeface="Arial" pitchFamily="34" charset="0"/>
                <a:cs typeface="Arial" pitchFamily="34" charset="0"/>
              </a:rPr>
              <a:t>Βέβαια, πολλοί αμφισβητούν σήμερα το ρόλο του ΕΣΡ, καθώς θεωρούν ότι δε λειτουργεί σαν μεσολαβητής ανάμεσα στο κράτος, τα ραδιοτηλεοπτικά μέσα και την κοινωνία αλλά ότι έχει ως αυτοσκοπό του την επιβολή προστίμων. Στην περίπτωση αυτή, δε δρα ως ομάδα μαζί με τα μέσα, προκειμένου να διαμορφώ</a:t>
            </a:r>
            <a:r>
              <a:rPr lang="el-GR" sz="1200" dirty="0">
                <a:solidFill>
                  <a:srgbClr val="FF0000"/>
                </a:solidFill>
                <a:latin typeface="Arial" pitchFamily="34" charset="0"/>
                <a:cs typeface="Arial" pitchFamily="34" charset="0"/>
              </a:rPr>
              <a:t>σ</a:t>
            </a:r>
            <a:r>
              <a:rPr lang="el-GR" sz="1200" dirty="0" smtClean="0">
                <a:solidFill>
                  <a:srgbClr val="FF0000"/>
                </a:solidFill>
                <a:latin typeface="Arial" pitchFamily="34" charset="0"/>
                <a:cs typeface="Arial" pitchFamily="34" charset="0"/>
              </a:rPr>
              <a:t>ει ένα πρόγραμμα κατάλληλο για το κοινό. </a:t>
            </a:r>
            <a:endParaRPr lang="el-GR" sz="1200" dirty="0">
              <a:solidFill>
                <a:srgbClr val="FF0000"/>
              </a:solidFill>
              <a:latin typeface="Arial" pitchFamily="34" charset="0"/>
              <a:cs typeface="Arial" pitchFamily="34" charset="0"/>
            </a:endParaRPr>
          </a:p>
          <a:p>
            <a:endParaRPr lang="el-GR" sz="1200" dirty="0">
              <a:latin typeface="Arial" pitchFamily="34" charset="0"/>
              <a:cs typeface="Arial" pitchFamily="34" charset="0"/>
            </a:endParaRPr>
          </a:p>
          <a:p>
            <a:endParaRPr lang="el-GR" sz="1200" dirty="0">
              <a:latin typeface="Arial" pitchFamily="34" charset="0"/>
              <a:cs typeface="Arial" pitchFamily="34" charset="0"/>
            </a:endParaRPr>
          </a:p>
          <a:p>
            <a:endParaRPr lang="el-GR" dirty="0" smtClean="0">
              <a:latin typeface="Arial" pitchFamily="34" charset="0"/>
              <a:cs typeface="Arial" pitchFamily="34" charset="0"/>
            </a:endParaRPr>
          </a:p>
        </p:txBody>
      </p:sp>
    </p:spTree>
  </p:cSld>
  <p:clrMapOvr>
    <a:masterClrMapping/>
  </p:clrMapOvr>
  <p:transition advClick="0" advTm="5000">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40000">
              <a:schemeClr val="bg1">
                <a:tint val="65000"/>
                <a:satMod val="300000"/>
              </a:schemeClr>
            </a:gs>
            <a:gs pos="100000">
              <a:schemeClr val="bg1">
                <a:shade val="65000"/>
                <a:satMod val="30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Font typeface="Courier New" pitchFamily="49" charset="0"/>
              <a:buChar char="o"/>
            </a:pPr>
            <a:r>
              <a:rPr lang="en-US" dirty="0" smtClean="0">
                <a:solidFill>
                  <a:srgbClr val="454179"/>
                </a:solidFill>
                <a:hlinkClick r:id="rId2"/>
              </a:rPr>
              <a:t>www.esr.gr</a:t>
            </a:r>
            <a:endParaRPr lang="en-US" dirty="0" smtClean="0">
              <a:solidFill>
                <a:srgbClr val="454179"/>
              </a:solidFill>
            </a:endParaRPr>
          </a:p>
          <a:p>
            <a:pPr>
              <a:buFont typeface="Courier New" pitchFamily="49" charset="0"/>
              <a:buChar char="o"/>
            </a:pPr>
            <a:r>
              <a:rPr lang="en-US" dirty="0" smtClean="0">
                <a:solidFill>
                  <a:srgbClr val="454179"/>
                </a:solidFill>
                <a:hlinkClick r:id="rId2"/>
              </a:rPr>
              <a:t>Lyk-kampan.kil.sch.gr/Efimerida</a:t>
            </a:r>
          </a:p>
          <a:p>
            <a:pPr>
              <a:buFont typeface="Courier New" pitchFamily="49" charset="0"/>
              <a:buChar char="o"/>
            </a:pPr>
            <a:r>
              <a:rPr lang="en-US" dirty="0" smtClean="0">
                <a:solidFill>
                  <a:srgbClr val="454179"/>
                </a:solidFill>
                <a:hlinkClick r:id="rId2"/>
              </a:rPr>
              <a:t>Stefanu.wordpress.com</a:t>
            </a:r>
          </a:p>
          <a:p>
            <a:pPr>
              <a:buFont typeface="Courier New" pitchFamily="49" charset="0"/>
              <a:buChar char="o"/>
            </a:pPr>
            <a:r>
              <a:rPr lang="en-US" dirty="0" smtClean="0">
                <a:solidFill>
                  <a:srgbClr val="454179"/>
                </a:solidFill>
                <a:hlinkClick r:id="rId2"/>
              </a:rPr>
              <a:t>www.scribd.com</a:t>
            </a:r>
          </a:p>
          <a:p>
            <a:pPr>
              <a:buFont typeface="Courier New" pitchFamily="49" charset="0"/>
              <a:buChar char="o"/>
            </a:pPr>
            <a:r>
              <a:rPr lang="en-US" dirty="0" smtClean="0">
                <a:solidFill>
                  <a:srgbClr val="454179"/>
                </a:solidFill>
                <a:hlinkClick r:id="rId2"/>
              </a:rPr>
              <a:t>Wikipedia</a:t>
            </a:r>
          </a:p>
          <a:p>
            <a:pPr>
              <a:buFont typeface="Courier New" pitchFamily="49" charset="0"/>
              <a:buChar char="o"/>
            </a:pPr>
            <a:r>
              <a:rPr lang="en-US" dirty="0" smtClean="0">
                <a:solidFill>
                  <a:srgbClr val="454179"/>
                </a:solidFill>
                <a:hlinkClick r:id="rId2"/>
              </a:rPr>
              <a:t>Google</a:t>
            </a:r>
            <a:endParaRPr lang="el-GR" dirty="0" smtClean="0">
              <a:solidFill>
                <a:srgbClr val="454179"/>
              </a:solidFill>
              <a:hlinkClick r:id="rId2"/>
            </a:endParaRPr>
          </a:p>
          <a:p>
            <a:pPr>
              <a:buNone/>
            </a:pPr>
            <a:endParaRPr lang="el-GR" dirty="0"/>
          </a:p>
        </p:txBody>
      </p:sp>
      <p:sp>
        <p:nvSpPr>
          <p:cNvPr id="3" name="2 - Τίτλος"/>
          <p:cNvSpPr>
            <a:spLocks noGrp="1"/>
          </p:cNvSpPr>
          <p:nvPr>
            <p:ph type="title"/>
          </p:nvPr>
        </p:nvSpPr>
        <p:spPr/>
        <p:txBody>
          <a:bodyPr/>
          <a:lstStyle/>
          <a:p>
            <a:pPr algn="ctr"/>
            <a:r>
              <a:rPr lang="el-GR" dirty="0" smtClean="0">
                <a:solidFill>
                  <a:srgbClr val="2E4D92"/>
                </a:solidFill>
                <a:latin typeface="Batang" pitchFamily="18" charset="-127"/>
                <a:ea typeface="Batang" pitchFamily="18" charset="-127"/>
              </a:rPr>
              <a:t>ΒΙΒΛΙΟΓΡΑΦΙΑ</a:t>
            </a:r>
            <a:endParaRPr lang="el-GR" dirty="0">
              <a:solidFill>
                <a:srgbClr val="2E4D92"/>
              </a:solidFill>
              <a:latin typeface="Batang" pitchFamily="18" charset="-127"/>
              <a:ea typeface="Batang" pitchFamily="18" charset="-127"/>
            </a:endParaRPr>
          </a:p>
        </p:txBody>
      </p:sp>
    </p:spTree>
  </p:cSld>
  <p:clrMapOvr>
    <a:masterClrMapping/>
  </p:clrMapOvr>
  <p:transition advClick="0" advTm="5000">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0" scaled="0"/>
        </a:gradFill>
        <a:effectLst/>
      </p:bgPr>
    </p:bg>
    <p:spTree>
      <p:nvGrpSpPr>
        <p:cNvPr id="1" name=""/>
        <p:cNvGrpSpPr/>
        <p:nvPr/>
      </p:nvGrpSpPr>
      <p:grpSpPr>
        <a:xfrm>
          <a:off x="0" y="0"/>
          <a:ext cx="0" cy="0"/>
          <a:chOff x="0" y="0"/>
          <a:chExt cx="0" cy="0"/>
        </a:xfrm>
      </p:grpSpPr>
      <p:sp>
        <p:nvSpPr>
          <p:cNvPr id="5" name="4 - Θέση περιεχομένου"/>
          <p:cNvSpPr>
            <a:spLocks noGrp="1"/>
          </p:cNvSpPr>
          <p:nvPr>
            <p:ph idx="1"/>
          </p:nvPr>
        </p:nvSpPr>
        <p:spPr/>
        <p:txBody>
          <a:bodyPr/>
          <a:lstStyle/>
          <a:p>
            <a:pPr>
              <a:buNone/>
            </a:pPr>
            <a:r>
              <a:rPr lang="el-GR" dirty="0" smtClean="0"/>
              <a:t> </a:t>
            </a:r>
          </a:p>
          <a:p>
            <a:pPr algn="ctr">
              <a:buNone/>
            </a:pPr>
            <a:r>
              <a:rPr lang="el-GR" u="sng" dirty="0" smtClean="0">
                <a:solidFill>
                  <a:srgbClr val="83095A"/>
                </a:solidFill>
              </a:rPr>
              <a:t>Για την εργασία συνεργάστηκαν </a:t>
            </a:r>
            <a:r>
              <a:rPr lang="el-GR" dirty="0" smtClean="0">
                <a:solidFill>
                  <a:srgbClr val="83095A"/>
                </a:solidFill>
              </a:rPr>
              <a:t>:</a:t>
            </a:r>
          </a:p>
          <a:p>
            <a:pPr>
              <a:buNone/>
            </a:pPr>
            <a:endParaRPr lang="el-GR" dirty="0" smtClean="0">
              <a:solidFill>
                <a:srgbClr val="83095A"/>
              </a:solidFill>
            </a:endParaRPr>
          </a:p>
          <a:p>
            <a:pPr algn="ctr">
              <a:buNone/>
            </a:pPr>
            <a:r>
              <a:rPr lang="el-GR" dirty="0" smtClean="0">
                <a:solidFill>
                  <a:srgbClr val="83095A"/>
                </a:solidFill>
              </a:rPr>
              <a:t>Ευθυνόπουλος Κυριάκος</a:t>
            </a:r>
          </a:p>
          <a:p>
            <a:pPr algn="ctr">
              <a:buNone/>
            </a:pPr>
            <a:r>
              <a:rPr lang="el-GR" dirty="0" smtClean="0">
                <a:solidFill>
                  <a:srgbClr val="83095A"/>
                </a:solidFill>
              </a:rPr>
              <a:t>Παπαδοπούλου Κυριακή</a:t>
            </a:r>
          </a:p>
          <a:p>
            <a:pPr algn="ctr">
              <a:buNone/>
            </a:pPr>
            <a:r>
              <a:rPr lang="el-GR" dirty="0" smtClean="0">
                <a:solidFill>
                  <a:srgbClr val="83095A"/>
                </a:solidFill>
              </a:rPr>
              <a:t>Στυλιανίδου Άννα</a:t>
            </a:r>
          </a:p>
          <a:p>
            <a:pPr algn="ctr">
              <a:buNone/>
            </a:pPr>
            <a:r>
              <a:rPr lang="el-GR" dirty="0" smtClean="0">
                <a:solidFill>
                  <a:srgbClr val="83095A"/>
                </a:solidFill>
              </a:rPr>
              <a:t>Καραμπετάκη Αθηνά</a:t>
            </a:r>
          </a:p>
          <a:p>
            <a:pPr algn="ctr">
              <a:buNone/>
            </a:pPr>
            <a:r>
              <a:rPr lang="el-GR" dirty="0" smtClean="0">
                <a:solidFill>
                  <a:srgbClr val="83095A"/>
                </a:solidFill>
              </a:rPr>
              <a:t>Πετρίδου Χαρίκλεια</a:t>
            </a:r>
          </a:p>
        </p:txBody>
      </p:sp>
      <p:sp>
        <p:nvSpPr>
          <p:cNvPr id="4" name="3 - Τίτλος"/>
          <p:cNvSpPr>
            <a:spLocks noGrp="1"/>
          </p:cNvSpPr>
          <p:nvPr>
            <p:ph type="title"/>
          </p:nvPr>
        </p:nvSpPr>
        <p:spPr>
          <a:xfrm>
            <a:off x="457200" y="274638"/>
            <a:ext cx="8229600" cy="1642194"/>
          </a:xfrm>
        </p:spPr>
        <p:txBody>
          <a:bodyPr>
            <a:normAutofit/>
          </a:bodyPr>
          <a:lstStyle/>
          <a:p>
            <a:pPr algn="ctr"/>
            <a:r>
              <a:rPr lang="el-GR" dirty="0" smtClean="0">
                <a:solidFill>
                  <a:srgbClr val="622A4E"/>
                </a:solidFill>
              </a:rPr>
              <a:t>Ευχαριστούμε που μας παρακολουθήσατε </a:t>
            </a:r>
            <a:endParaRPr lang="el-GR" dirty="0">
              <a:solidFill>
                <a:srgbClr val="622A4E"/>
              </a:solidFill>
            </a:endParaRPr>
          </a:p>
        </p:txBody>
      </p:sp>
    </p:spTree>
  </p:cSld>
  <p:clrMapOvr>
    <a:masterClrMapping/>
  </p:clrMapOvr>
  <p:transition advClick="0" advTm="5000">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noFill/>
        </p:spPr>
        <p:txBody>
          <a:bodyPr/>
          <a:lstStyle/>
          <a:p>
            <a:pPr marL="624078" indent="-514350">
              <a:buFont typeface="+mj-lt"/>
              <a:buAutoNum type="arabicPeriod"/>
            </a:pPr>
            <a:r>
              <a:rPr lang="el-GR" sz="1800" dirty="0" smtClean="0">
                <a:solidFill>
                  <a:srgbClr val="003399"/>
                </a:solidFill>
                <a:cs typeface="Aparajita" pitchFamily="34" charset="0"/>
              </a:rPr>
              <a:t>Ορισμός Δημοκρατίας</a:t>
            </a:r>
          </a:p>
          <a:p>
            <a:pPr marL="624078" indent="-514350">
              <a:buFont typeface="+mj-lt"/>
              <a:buAutoNum type="arabicPeriod"/>
            </a:pPr>
            <a:r>
              <a:rPr lang="el-GR" sz="1800" dirty="0" smtClean="0">
                <a:solidFill>
                  <a:srgbClr val="003399"/>
                </a:solidFill>
                <a:cs typeface="Aparajita" pitchFamily="34" charset="0"/>
              </a:rPr>
              <a:t>Η Δημοκρατία ως αυταξία</a:t>
            </a:r>
          </a:p>
          <a:p>
            <a:pPr marL="624078" indent="-514350">
              <a:buFont typeface="+mj-lt"/>
              <a:buAutoNum type="arabicPeriod"/>
            </a:pPr>
            <a:r>
              <a:rPr lang="el-GR" sz="1800" dirty="0" smtClean="0">
                <a:solidFill>
                  <a:srgbClr val="003399"/>
                </a:solidFill>
                <a:cs typeface="Aparajita" pitchFamily="34" charset="0"/>
              </a:rPr>
              <a:t>Από την Αρχαία Ελλάδα στο σήμερα</a:t>
            </a:r>
          </a:p>
          <a:p>
            <a:pPr marL="624078" indent="-514350">
              <a:buFont typeface="+mj-lt"/>
              <a:buAutoNum type="arabicPeriod"/>
            </a:pPr>
            <a:r>
              <a:rPr lang="el-GR" sz="1800" dirty="0" smtClean="0">
                <a:solidFill>
                  <a:srgbClr val="003399"/>
                </a:solidFill>
                <a:cs typeface="Aparajita" pitchFamily="34" charset="0"/>
              </a:rPr>
              <a:t>Προϋποθέσεις σωστής λειτουργίας ΜΜΕ</a:t>
            </a:r>
          </a:p>
          <a:p>
            <a:pPr marL="624078" indent="-514350">
              <a:buFont typeface="+mj-lt"/>
              <a:buAutoNum type="arabicPeriod"/>
            </a:pPr>
            <a:r>
              <a:rPr lang="el-GR" sz="1800" dirty="0" smtClean="0">
                <a:solidFill>
                  <a:srgbClr val="003399"/>
                </a:solidFill>
                <a:cs typeface="Aparajita" pitchFamily="34" charset="0"/>
              </a:rPr>
              <a:t>ΜΜΕ και εδραίωση Δημοκρατίας</a:t>
            </a:r>
          </a:p>
          <a:p>
            <a:pPr marL="624078" indent="-514350">
              <a:buFont typeface="+mj-lt"/>
              <a:buAutoNum type="arabicPeriod"/>
            </a:pPr>
            <a:r>
              <a:rPr lang="el-GR" sz="1800" dirty="0" smtClean="0">
                <a:solidFill>
                  <a:srgbClr val="003399"/>
                </a:solidFill>
                <a:cs typeface="Aparajita" pitchFamily="34" charset="0"/>
              </a:rPr>
              <a:t>Πώς τα ΜΜΕ στηρίζουν τη Δημοκρατία</a:t>
            </a:r>
          </a:p>
          <a:p>
            <a:pPr marL="624078" indent="-514350">
              <a:buFont typeface="+mj-lt"/>
              <a:buAutoNum type="arabicPeriod"/>
            </a:pPr>
            <a:r>
              <a:rPr lang="el-GR" sz="1800" dirty="0" smtClean="0">
                <a:solidFill>
                  <a:srgbClr val="003399"/>
                </a:solidFill>
                <a:cs typeface="Aparajita" pitchFamily="34" charset="0"/>
              </a:rPr>
              <a:t>Πώς και πότε τα ΜΜΕ καταλύουν τη Δημοκρατία</a:t>
            </a:r>
          </a:p>
          <a:p>
            <a:pPr marL="624078" indent="-514350">
              <a:buFont typeface="+mj-lt"/>
              <a:buAutoNum type="arabicPeriod"/>
            </a:pPr>
            <a:r>
              <a:rPr lang="el-GR" sz="1800" dirty="0" smtClean="0">
                <a:solidFill>
                  <a:srgbClr val="003399"/>
                </a:solidFill>
                <a:cs typeface="Aparajita" pitchFamily="34" charset="0"/>
              </a:rPr>
              <a:t>Υπονόμευση της Δημοκρατίας</a:t>
            </a:r>
          </a:p>
          <a:p>
            <a:pPr marL="624078" indent="-514350">
              <a:buFont typeface="+mj-lt"/>
              <a:buAutoNum type="arabicPeriod"/>
            </a:pPr>
            <a:r>
              <a:rPr lang="el-GR" sz="1800" dirty="0" smtClean="0">
                <a:solidFill>
                  <a:srgbClr val="003399"/>
                </a:solidFill>
                <a:cs typeface="Aparajita" pitchFamily="34" charset="0"/>
              </a:rPr>
              <a:t>Μηχανισμοί ελέγχου ΜΜΕ – ΕΣΡ</a:t>
            </a:r>
          </a:p>
          <a:p>
            <a:pPr marL="624078" indent="-514350">
              <a:buFont typeface="+mj-lt"/>
              <a:buAutoNum type="arabicPeriod"/>
            </a:pPr>
            <a:r>
              <a:rPr lang="el-GR" sz="1800" dirty="0" smtClean="0">
                <a:solidFill>
                  <a:srgbClr val="003399"/>
                </a:solidFill>
                <a:cs typeface="Aparajita" pitchFamily="34" charset="0"/>
              </a:rPr>
              <a:t>ΕΣΡ</a:t>
            </a:r>
          </a:p>
          <a:p>
            <a:pPr marL="624078" indent="-514350">
              <a:buFont typeface="+mj-lt"/>
              <a:buAutoNum type="arabicPeriod"/>
            </a:pPr>
            <a:r>
              <a:rPr lang="el-GR" sz="1800" dirty="0" smtClean="0">
                <a:solidFill>
                  <a:srgbClr val="003399"/>
                </a:solidFill>
                <a:cs typeface="Aparajita" pitchFamily="34" charset="0"/>
              </a:rPr>
              <a:t>Βιβλιογραφία</a:t>
            </a:r>
          </a:p>
          <a:p>
            <a:pPr marL="624078" indent="-514350">
              <a:buFont typeface="+mj-lt"/>
              <a:buAutoNum type="arabicPeriod"/>
            </a:pPr>
            <a:endParaRPr lang="el-GR" sz="1800" dirty="0" smtClean="0"/>
          </a:p>
          <a:p>
            <a:pPr marL="624078" indent="-514350">
              <a:buFont typeface="+mj-lt"/>
              <a:buAutoNum type="arabicPeriod"/>
            </a:pPr>
            <a:endParaRPr lang="el-GR" dirty="0" smtClean="0"/>
          </a:p>
          <a:p>
            <a:pPr marL="624078" indent="-514350">
              <a:buFont typeface="+mj-lt"/>
              <a:buAutoNum type="arabicPeriod"/>
            </a:pPr>
            <a:endParaRPr lang="el-GR" dirty="0"/>
          </a:p>
        </p:txBody>
      </p:sp>
      <p:sp>
        <p:nvSpPr>
          <p:cNvPr id="3" name="2 - Τίτλος"/>
          <p:cNvSpPr>
            <a:spLocks noGrp="1"/>
          </p:cNvSpPr>
          <p:nvPr>
            <p:ph type="title"/>
          </p:nvPr>
        </p:nvSpPr>
        <p:spPr/>
        <p:txBody>
          <a:bodyPr/>
          <a:lstStyle/>
          <a:p>
            <a:pPr algn="ctr"/>
            <a:r>
              <a:rPr lang="el-GR" dirty="0" smtClean="0">
                <a:solidFill>
                  <a:schemeClr val="accent6">
                    <a:lumMod val="60000"/>
                    <a:lumOff val="40000"/>
                  </a:schemeClr>
                </a:solidFill>
              </a:rPr>
              <a:t>ΠΕΡΙΕΧΟΜΕΝΑ</a:t>
            </a:r>
            <a:endParaRPr lang="el-GR" dirty="0">
              <a:solidFill>
                <a:schemeClr val="accent6">
                  <a:lumMod val="60000"/>
                  <a:lumOff val="40000"/>
                </a:schemeClr>
              </a:solidFill>
            </a:endParaRPr>
          </a:p>
        </p:txBody>
      </p:sp>
    </p:spTree>
  </p:cSld>
  <p:clrMapOvr>
    <a:masterClrMapping/>
  </p:clrMapOvr>
  <p:transition advClick="0" advTm="5000">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tileRect/>
        </a:gradFill>
        <a:effectLst/>
      </p:bgPr>
    </p:bg>
    <p:spTree>
      <p:nvGrpSpPr>
        <p:cNvPr id="1" name=""/>
        <p:cNvGrpSpPr/>
        <p:nvPr/>
      </p:nvGrpSpPr>
      <p:grpSpPr>
        <a:xfrm>
          <a:off x="0" y="0"/>
          <a:ext cx="0" cy="0"/>
          <a:chOff x="0" y="0"/>
          <a:chExt cx="0" cy="0"/>
        </a:xfrm>
      </p:grpSpPr>
      <p:pic>
        <p:nvPicPr>
          <p:cNvPr id="4" name="3 - Εικόνα" descr="periklhs-athina-ekklhsia-tou-dhmou-arxaia-ellada-dhmokratia[1].jpg"/>
          <p:cNvPicPr>
            <a:picLocks noChangeAspect="1"/>
          </p:cNvPicPr>
          <p:nvPr/>
        </p:nvPicPr>
        <p:blipFill>
          <a:blip r:embed="rId2" cstate="print">
            <a:lum contrast="-20000"/>
          </a:blip>
          <a:stretch>
            <a:fillRect/>
          </a:stretch>
        </p:blipFill>
        <p:spPr>
          <a:xfrm>
            <a:off x="742950" y="1466850"/>
            <a:ext cx="7658100" cy="3924300"/>
          </a:xfrm>
          <a:prstGeom prst="ellipse">
            <a:avLst/>
          </a:prstGeom>
          <a:ln w="63500" cap="rnd">
            <a:noFill/>
          </a:ln>
          <a:effectLst>
            <a:reflection blurRad="6350" stA="50000" endA="300" endPos="55000" dir="5400000" sy="-100000" algn="bl" rotWithShape="0"/>
          </a:effectLst>
          <a:scene3d>
            <a:camera prst="orthographicFront"/>
            <a:lightRig rig="contrasting" dir="t">
              <a:rot lat="0" lon="0" rev="3000000"/>
            </a:lightRig>
          </a:scene3d>
          <a:sp3d contourW="7620">
            <a:bevelT w="95250" h="31750"/>
            <a:contourClr>
              <a:srgbClr val="333333"/>
            </a:contourClr>
          </a:sp3d>
        </p:spPr>
      </p:pic>
      <p:sp>
        <p:nvSpPr>
          <p:cNvPr id="2" name="1 - Θέση περιεχομένου"/>
          <p:cNvSpPr>
            <a:spLocks noGrp="1"/>
          </p:cNvSpPr>
          <p:nvPr>
            <p:ph idx="1"/>
          </p:nvPr>
        </p:nvSpPr>
        <p:spPr>
          <a:xfrm>
            <a:off x="457200" y="1481329"/>
            <a:ext cx="8229600" cy="2883776"/>
          </a:xfrm>
        </p:spPr>
        <p:txBody>
          <a:bodyPr>
            <a:normAutofit fontScale="70000" lnSpcReduction="20000"/>
          </a:bodyPr>
          <a:lstStyle/>
          <a:p>
            <a:r>
              <a:rPr lang="el-GR" sz="2400" b="1" dirty="0" smtClean="0">
                <a:latin typeface="Arial" pitchFamily="34" charset="0"/>
                <a:cs typeface="Arial" pitchFamily="34" charset="0"/>
              </a:rPr>
              <a:t>Η δημοκρατία είναι το πολίτευμα όπου </a:t>
            </a:r>
            <a:r>
              <a:rPr lang="el-GR" sz="2400" b="1" dirty="0" smtClean="0">
                <a:solidFill>
                  <a:srgbClr val="FF0000"/>
                </a:solidFill>
                <a:latin typeface="Arial" pitchFamily="34" charset="0"/>
                <a:cs typeface="Arial" pitchFamily="34" charset="0"/>
              </a:rPr>
              <a:t>η εξουσία πηγάζει από τον λαό, ασκείται από τον λαό και υπηρετεί τα συμφέροντα του λαού</a:t>
            </a:r>
            <a:r>
              <a:rPr lang="el-GR" sz="2400" b="1" dirty="0" smtClean="0">
                <a:latin typeface="Arial" pitchFamily="34" charset="0"/>
                <a:cs typeface="Arial" pitchFamily="34" charset="0"/>
              </a:rPr>
              <a:t>. Η ετυμολογία της λέξεως βρίσκεται στα συνθετικά «δήμος» και «κράτος» (δύναμη ,κυριαρχία). Ο όρος επινοήθηκε κατά τον 5ο αιώνα π.Χ., στην κλασική Ελλάδα, και χρησιμοποιήθηκε κατ' αντιδιαστολή με τη μοναρχία, την αριστοκρατία και την ολιγαρχία. Ο όρος υιοθετήθηκε από τους Αθηναίους δημοκρατικούς.</a:t>
            </a:r>
          </a:p>
          <a:p>
            <a:endParaRPr lang="el-GR" sz="2400" b="1" dirty="0" smtClean="0">
              <a:latin typeface="Arial" pitchFamily="34" charset="0"/>
              <a:cs typeface="Arial" pitchFamily="34" charset="0"/>
            </a:endParaRPr>
          </a:p>
          <a:p>
            <a:r>
              <a:rPr lang="el-GR" sz="2400" b="1" dirty="0" smtClean="0">
                <a:latin typeface="Arial" pitchFamily="34" charset="0"/>
                <a:cs typeface="Arial" pitchFamily="34" charset="0"/>
              </a:rPr>
              <a:t>Βέβαια, η Δημοκρατία εκτός από πολίτευμα είναι και μια πολύπλευρη έννοια στην οποία δεν στηρίζεται μόνο η πολιτική οργάνωση του τόπου αλλά και στήνει τα θεμέλια της η κοινωνία.</a:t>
            </a:r>
            <a:br>
              <a:rPr lang="el-GR" sz="2400" b="1" dirty="0" smtClean="0">
                <a:latin typeface="Arial" pitchFamily="34" charset="0"/>
                <a:cs typeface="Arial" pitchFamily="34" charset="0"/>
              </a:rPr>
            </a:br>
            <a:r>
              <a:rPr lang="el-GR" sz="2400" b="1" dirty="0" smtClean="0">
                <a:latin typeface="Arial" pitchFamily="34" charset="0"/>
                <a:cs typeface="Arial" pitchFamily="34" charset="0"/>
              </a:rPr>
              <a:t>                                                                                                                                                                                                                         </a:t>
            </a:r>
          </a:p>
          <a:p>
            <a:endParaRPr lang="el-GR" sz="2400" b="1" dirty="0" smtClean="0">
              <a:latin typeface="Arial" pitchFamily="34" charset="0"/>
              <a:cs typeface="Arial" pitchFamily="34" charset="0"/>
            </a:endParaRPr>
          </a:p>
          <a:p>
            <a:endParaRPr lang="el-GR" sz="2400" b="1" dirty="0" smtClean="0">
              <a:latin typeface="Arial" pitchFamily="34" charset="0"/>
              <a:cs typeface="Arial" pitchFamily="34" charset="0"/>
            </a:endParaRPr>
          </a:p>
          <a:p>
            <a:endParaRPr lang="el-GR" sz="2400" b="1" dirty="0" smtClean="0">
              <a:latin typeface="Arial" pitchFamily="34" charset="0"/>
              <a:cs typeface="Arial" pitchFamily="34" charset="0"/>
            </a:endParaRPr>
          </a:p>
          <a:p>
            <a:endParaRPr lang="el-GR" sz="2400" b="1" dirty="0" smtClean="0">
              <a:latin typeface="Arial" pitchFamily="34" charset="0"/>
              <a:cs typeface="Arial" pitchFamily="34" charset="0"/>
            </a:endParaRPr>
          </a:p>
          <a:p>
            <a:endParaRPr lang="el-GR" sz="2400" b="1" dirty="0" smtClean="0">
              <a:latin typeface="Arial" pitchFamily="34" charset="0"/>
              <a:cs typeface="Arial" pitchFamily="34" charset="0"/>
            </a:endParaRPr>
          </a:p>
          <a:p>
            <a:endParaRPr lang="el-GR" sz="2400" b="1" dirty="0" smtClean="0">
              <a:latin typeface="Arial" pitchFamily="34" charset="0"/>
              <a:cs typeface="Arial" pitchFamily="34" charset="0"/>
            </a:endParaRPr>
          </a:p>
        </p:txBody>
      </p:sp>
      <p:sp>
        <p:nvSpPr>
          <p:cNvPr id="3" name="2 - Τίτλος"/>
          <p:cNvSpPr>
            <a:spLocks noGrp="1"/>
          </p:cNvSpPr>
          <p:nvPr>
            <p:ph type="title"/>
          </p:nvPr>
        </p:nvSpPr>
        <p:spPr/>
        <p:txBody>
          <a:bodyPr/>
          <a:lstStyle/>
          <a:p>
            <a:pPr algn="ctr"/>
            <a:r>
              <a:rPr lang="el-GR" dirty="0" smtClean="0">
                <a:solidFill>
                  <a:srgbClr val="6F521D"/>
                </a:solidFill>
              </a:rPr>
              <a:t>ΟΡΙΣΜΟΣ ΔΗΜΟΚΡΑΤΙΑΣ</a:t>
            </a:r>
            <a:endParaRPr lang="el-GR" dirty="0">
              <a:solidFill>
                <a:srgbClr val="6F521D"/>
              </a:solidFill>
            </a:endParaRPr>
          </a:p>
        </p:txBody>
      </p:sp>
    </p:spTree>
  </p:cSld>
  <p:clrMapOvr>
    <a:masterClrMapping/>
  </p:clrMapOvr>
  <p:transition advClick="0" advTm="5000">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0" scaled="1"/>
          <a:tileRect/>
        </a:gradFill>
        <a:effectLst/>
      </p:bgPr>
    </p:bg>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l-GR" sz="1700" dirty="0" smtClean="0">
                <a:latin typeface="Arial" pitchFamily="34" charset="0"/>
                <a:cs typeface="Arial" pitchFamily="34" charset="0"/>
              </a:rPr>
              <a:t>    </a:t>
            </a:r>
            <a:r>
              <a:rPr lang="el-GR" sz="1700" dirty="0" smtClean="0">
                <a:solidFill>
                  <a:srgbClr val="37107C"/>
                </a:solidFill>
                <a:latin typeface="Arial" pitchFamily="34" charset="0"/>
                <a:cs typeface="Arial" pitchFamily="34" charset="0"/>
              </a:rPr>
              <a:t>•Ελευθερία και ισότητα των πολιτών – Ίσες ευκαιρίες</a:t>
            </a:r>
          </a:p>
          <a:p>
            <a:pPr>
              <a:buNone/>
            </a:pPr>
            <a:r>
              <a:rPr lang="el-GR" sz="1700" dirty="0" smtClean="0">
                <a:solidFill>
                  <a:srgbClr val="37107C"/>
                </a:solidFill>
                <a:latin typeface="Arial" pitchFamily="34" charset="0"/>
                <a:cs typeface="Arial" pitchFamily="34" charset="0"/>
              </a:rPr>
              <a:t/>
            </a:r>
            <a:br>
              <a:rPr lang="el-GR" sz="1700" dirty="0" smtClean="0">
                <a:solidFill>
                  <a:srgbClr val="37107C"/>
                </a:solidFill>
                <a:latin typeface="Arial" pitchFamily="34" charset="0"/>
                <a:cs typeface="Arial" pitchFamily="34" charset="0"/>
              </a:rPr>
            </a:br>
            <a:r>
              <a:rPr lang="el-GR" sz="1700" dirty="0" smtClean="0">
                <a:solidFill>
                  <a:srgbClr val="37107C"/>
                </a:solidFill>
                <a:latin typeface="Arial" pitchFamily="34" charset="0"/>
                <a:cs typeface="Arial" pitchFamily="34" charset="0"/>
              </a:rPr>
              <a:t>•Πολιτική αντιπροσώπευση – Κοινοβουλευτικός έλεγχος</a:t>
            </a:r>
          </a:p>
          <a:p>
            <a:pPr>
              <a:buNone/>
            </a:pPr>
            <a:r>
              <a:rPr lang="el-GR" sz="1700" dirty="0" smtClean="0">
                <a:solidFill>
                  <a:srgbClr val="37107C"/>
                </a:solidFill>
                <a:latin typeface="Arial" pitchFamily="34" charset="0"/>
                <a:cs typeface="Arial" pitchFamily="34" charset="0"/>
              </a:rPr>
              <a:t/>
            </a:r>
            <a:br>
              <a:rPr lang="el-GR" sz="1700" dirty="0" smtClean="0">
                <a:solidFill>
                  <a:srgbClr val="37107C"/>
                </a:solidFill>
                <a:latin typeface="Arial" pitchFamily="34" charset="0"/>
                <a:cs typeface="Arial" pitchFamily="34" charset="0"/>
              </a:rPr>
            </a:br>
            <a:r>
              <a:rPr lang="el-GR" sz="1700" dirty="0" smtClean="0">
                <a:solidFill>
                  <a:srgbClr val="37107C"/>
                </a:solidFill>
                <a:latin typeface="Arial" pitchFamily="34" charset="0"/>
                <a:cs typeface="Arial" pitchFamily="34" charset="0"/>
              </a:rPr>
              <a:t>•Πλουραλισμός απόψεων – Ελεύθερη έκφραση</a:t>
            </a:r>
          </a:p>
          <a:p>
            <a:pPr>
              <a:buNone/>
            </a:pPr>
            <a:r>
              <a:rPr lang="el-GR" sz="1700" dirty="0" smtClean="0">
                <a:solidFill>
                  <a:srgbClr val="37107C"/>
                </a:solidFill>
                <a:latin typeface="Arial" pitchFamily="34" charset="0"/>
                <a:cs typeface="Arial" pitchFamily="34" charset="0"/>
              </a:rPr>
              <a:t/>
            </a:r>
            <a:br>
              <a:rPr lang="el-GR" sz="1700" dirty="0" smtClean="0">
                <a:solidFill>
                  <a:srgbClr val="37107C"/>
                </a:solidFill>
                <a:latin typeface="Arial" pitchFamily="34" charset="0"/>
                <a:cs typeface="Arial" pitchFamily="34" charset="0"/>
              </a:rPr>
            </a:br>
            <a:r>
              <a:rPr lang="el-GR" sz="1700" dirty="0" smtClean="0">
                <a:solidFill>
                  <a:srgbClr val="37107C"/>
                </a:solidFill>
                <a:latin typeface="Arial" pitchFamily="34" charset="0"/>
                <a:cs typeface="Arial" pitchFamily="34" charset="0"/>
              </a:rPr>
              <a:t>•Άνθρωπος = ΑΞΙΑ =&gt; Κατοχύρωση Δικαιωμάτων </a:t>
            </a:r>
          </a:p>
          <a:p>
            <a:pPr>
              <a:buNone/>
            </a:pPr>
            <a:r>
              <a:rPr lang="el-GR" sz="1700" dirty="0" smtClean="0">
                <a:solidFill>
                  <a:srgbClr val="37107C"/>
                </a:solidFill>
                <a:latin typeface="Arial" pitchFamily="34" charset="0"/>
                <a:cs typeface="Arial" pitchFamily="34" charset="0"/>
              </a:rPr>
              <a:t/>
            </a:r>
            <a:br>
              <a:rPr lang="el-GR" sz="1700" dirty="0" smtClean="0">
                <a:solidFill>
                  <a:srgbClr val="37107C"/>
                </a:solidFill>
                <a:latin typeface="Arial" pitchFamily="34" charset="0"/>
                <a:cs typeface="Arial" pitchFamily="34" charset="0"/>
              </a:rPr>
            </a:br>
            <a:r>
              <a:rPr lang="el-GR" sz="1700" dirty="0" smtClean="0">
                <a:solidFill>
                  <a:srgbClr val="37107C"/>
                </a:solidFill>
                <a:latin typeface="Arial" pitchFamily="34" charset="0"/>
                <a:cs typeface="Arial" pitchFamily="34" charset="0"/>
              </a:rPr>
              <a:t>•Συλλογική ευθύνη – Συνεργασία = Συλλογική ευδαιμονία</a:t>
            </a:r>
          </a:p>
        </p:txBody>
      </p:sp>
      <p:sp>
        <p:nvSpPr>
          <p:cNvPr id="3" name="2 - Τίτλος"/>
          <p:cNvSpPr>
            <a:spLocks noGrp="1"/>
          </p:cNvSpPr>
          <p:nvPr>
            <p:ph type="title"/>
          </p:nvPr>
        </p:nvSpPr>
        <p:spPr/>
        <p:txBody>
          <a:bodyPr/>
          <a:lstStyle/>
          <a:p>
            <a:pPr algn="ctr"/>
            <a:r>
              <a:rPr lang="el-GR" dirty="0" smtClean="0">
                <a:solidFill>
                  <a:srgbClr val="003399"/>
                </a:solidFill>
              </a:rPr>
              <a:t>Η ΔΗΜΟΚΡΑΤΙΑ ΩΣ ΑΥΤΑΞΙΑ</a:t>
            </a:r>
            <a:endParaRPr lang="el-GR" dirty="0">
              <a:solidFill>
                <a:srgbClr val="003399"/>
              </a:solidFill>
            </a:endParaRPr>
          </a:p>
        </p:txBody>
      </p:sp>
    </p:spTree>
  </p:cSld>
  <p:clrMapOvr>
    <a:masterClrMapping/>
  </p:clrMapOvr>
  <p:transition advClick="0" advTm="5000">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endParaRPr lang="el-GR" sz="1800" dirty="0" smtClean="0">
              <a:solidFill>
                <a:srgbClr val="003399"/>
              </a:solidFill>
              <a:cs typeface="Aparajita" pitchFamily="34" charset="0"/>
            </a:endParaRPr>
          </a:p>
          <a:p>
            <a:endParaRPr lang="el-GR" sz="1800" dirty="0" smtClean="0">
              <a:solidFill>
                <a:srgbClr val="003399"/>
              </a:solidFill>
              <a:cs typeface="Aparajita" pitchFamily="34" charset="0"/>
            </a:endParaRPr>
          </a:p>
          <a:p>
            <a:pPr>
              <a:buNone/>
            </a:pPr>
            <a:r>
              <a:rPr lang="el-GR" sz="1800" dirty="0" smtClean="0">
                <a:solidFill>
                  <a:srgbClr val="003399"/>
                </a:solidFill>
                <a:cs typeface="Aparajita" pitchFamily="34" charset="0"/>
              </a:rPr>
              <a:t>    </a:t>
            </a:r>
            <a:r>
              <a:rPr lang="el-GR" sz="1800" dirty="0" smtClean="0">
                <a:solidFill>
                  <a:srgbClr val="0099CC"/>
                </a:solidFill>
                <a:cs typeface="Aparajita" pitchFamily="34" charset="0"/>
              </a:rPr>
              <a:t>ΆΜΕΣΗ ΔΗΜΟΚΡΑΤΙΑ → ΠΡΟΕΔΡΕΥΟΜΕΝΗ ΚΟΙΝΟΒΟΥΛΕΥΤΙΚΉ ΔΗΜΟΚΡΑΤΙΑ</a:t>
            </a:r>
          </a:p>
          <a:p>
            <a:pPr>
              <a:buNone/>
            </a:pPr>
            <a:endParaRPr lang="el-GR" sz="1800" dirty="0" smtClean="0">
              <a:solidFill>
                <a:srgbClr val="0099CC"/>
              </a:solidFill>
              <a:cs typeface="Aparajita" pitchFamily="34" charset="0"/>
            </a:endParaRPr>
          </a:p>
          <a:p>
            <a:endParaRPr lang="el-GR" sz="1800" dirty="0" smtClean="0">
              <a:solidFill>
                <a:srgbClr val="0099CC"/>
              </a:solidFill>
              <a:cs typeface="Aparajita" pitchFamily="34" charset="0"/>
            </a:endParaRPr>
          </a:p>
          <a:p>
            <a:pPr>
              <a:buNone/>
            </a:pPr>
            <a:r>
              <a:rPr lang="el-GR" sz="1800" dirty="0" smtClean="0">
                <a:solidFill>
                  <a:srgbClr val="0099CC"/>
                </a:solidFill>
                <a:cs typeface="Aparajita" pitchFamily="34" charset="0"/>
              </a:rPr>
              <a:t/>
            </a:r>
            <a:br>
              <a:rPr lang="el-GR" sz="1800" dirty="0" smtClean="0">
                <a:solidFill>
                  <a:srgbClr val="0099CC"/>
                </a:solidFill>
                <a:cs typeface="Aparajita" pitchFamily="34" charset="0"/>
              </a:rPr>
            </a:br>
            <a:r>
              <a:rPr lang="el-GR" sz="1800" dirty="0" smtClean="0">
                <a:solidFill>
                  <a:srgbClr val="0099CC"/>
                </a:solidFill>
                <a:cs typeface="Aparajita" pitchFamily="34" charset="0"/>
              </a:rPr>
              <a:t>Ευρύτεροι Δημοκρατικοί Θεσμοί = Ενοποιήσεις Κρατών με κοινά συμφέροντα πχ Ευρωπαϊκή Ένωση</a:t>
            </a:r>
          </a:p>
          <a:p>
            <a:endParaRPr lang="el-GR" dirty="0"/>
          </a:p>
        </p:txBody>
      </p:sp>
      <p:sp>
        <p:nvSpPr>
          <p:cNvPr id="3" name="2 - Τίτλος"/>
          <p:cNvSpPr>
            <a:spLocks noGrp="1"/>
          </p:cNvSpPr>
          <p:nvPr>
            <p:ph type="title"/>
          </p:nvPr>
        </p:nvSpPr>
        <p:spPr/>
        <p:txBody>
          <a:bodyPr>
            <a:normAutofit fontScale="90000"/>
          </a:bodyPr>
          <a:lstStyle/>
          <a:p>
            <a:pPr algn="ctr"/>
            <a:r>
              <a:rPr lang="el-GR" dirty="0" smtClean="0">
                <a:solidFill>
                  <a:srgbClr val="0C0F80"/>
                </a:solidFill>
              </a:rPr>
              <a:t>ΑΠΟ ΤΗΝ ΑΡΧΑΙΑ ΕΛΛΑΔΑ ΣΤΟ ΣΗΜΕΡΑ …</a:t>
            </a:r>
            <a:endParaRPr lang="el-GR" dirty="0">
              <a:solidFill>
                <a:srgbClr val="0C0F80"/>
              </a:solidFill>
            </a:endParaRPr>
          </a:p>
        </p:txBody>
      </p:sp>
    </p:spTree>
  </p:cSld>
  <p:clrMapOvr>
    <a:masterClrMapping/>
  </p:clrMapOvr>
  <p:transition advClick="0" advTm="5000">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D547F"/>
            </a:gs>
            <a:gs pos="40000">
              <a:schemeClr val="bg1">
                <a:tint val="65000"/>
                <a:satMod val="300000"/>
              </a:schemeClr>
            </a:gs>
            <a:gs pos="100000">
              <a:schemeClr val="bg1">
                <a:shade val="65000"/>
                <a:satMod val="300000"/>
              </a:schemeClr>
            </a:gs>
          </a:gsLst>
          <a:path path="circle">
            <a:fillToRect l="100000" t="100000"/>
          </a:path>
        </a:gradFill>
        <a:effectLst/>
      </p:bgPr>
    </p:bg>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lnSpcReduction="10000"/>
          </a:bodyPr>
          <a:lstStyle/>
          <a:p>
            <a:pPr marL="514350" indent="-514350"/>
            <a:r>
              <a:rPr lang="el-GR" sz="1400" b="1" u="sng" dirty="0" smtClean="0">
                <a:latin typeface="Arial" pitchFamily="34" charset="0"/>
                <a:cs typeface="Arial" pitchFamily="34" charset="0"/>
              </a:rPr>
              <a:t>Από τον πομπό</a:t>
            </a:r>
          </a:p>
          <a:p>
            <a:pPr marL="514350" indent="-514350">
              <a:buNone/>
            </a:pPr>
            <a:r>
              <a:rPr lang="el-GR" sz="1400" dirty="0"/>
              <a:t> </a:t>
            </a:r>
            <a:r>
              <a:rPr lang="el-GR" sz="1400" dirty="0" smtClean="0">
                <a:latin typeface="Arial" pitchFamily="34" charset="0"/>
                <a:cs typeface="Arial" pitchFamily="34" charset="0"/>
              </a:rPr>
              <a:t>Να διαθέτει γενικότερη παιδεία και δημοσιογραφικό ήθος</a:t>
            </a:r>
          </a:p>
          <a:p>
            <a:pPr marL="514350" indent="-514350">
              <a:buNone/>
            </a:pPr>
            <a:r>
              <a:rPr lang="el-GR" sz="1400" dirty="0" smtClean="0">
                <a:latin typeface="Arial" pitchFamily="34" charset="0"/>
                <a:cs typeface="Arial" pitchFamily="34" charset="0"/>
              </a:rPr>
              <a:t> Να ενημερώνει έγκαιρα κι έγκυρα</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διακρίνει την είδηση από το σχόλιο</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τηρεί τον κώδικα επαγγελματικής δεοντολογίας</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υπηρετεί την ελεύθερη έκφραση, τη δημοκρατία, το διάλογο</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δίνει προτεραιότητα στα σοβαρ</a:t>
            </a:r>
            <a:r>
              <a:rPr lang="el-GR" sz="1400" dirty="0">
                <a:latin typeface="Arial" pitchFamily="34" charset="0"/>
                <a:cs typeface="Arial" pitchFamily="34" charset="0"/>
              </a:rPr>
              <a:t>ά</a:t>
            </a:r>
            <a:r>
              <a:rPr lang="el-GR" sz="1400" dirty="0" smtClean="0">
                <a:latin typeface="Arial" pitchFamily="34" charset="0"/>
                <a:cs typeface="Arial" pitchFamily="34" charset="0"/>
              </a:rPr>
              <a:t> ζητήματα</a:t>
            </a:r>
          </a:p>
          <a:p>
            <a:pPr marL="514350" indent="-514350">
              <a:buNone/>
            </a:pPr>
            <a:r>
              <a:rPr lang="el-GR" sz="1400" dirty="0" smtClean="0">
                <a:latin typeface="Arial" pitchFamily="34" charset="0"/>
                <a:cs typeface="Arial" pitchFamily="34" charset="0"/>
              </a:rPr>
              <a:t> Να </a:t>
            </a:r>
            <a:r>
              <a:rPr lang="el-GR" sz="1400" u="sng" dirty="0" smtClean="0">
                <a:solidFill>
                  <a:srgbClr val="FF0000"/>
                </a:solidFill>
                <a:latin typeface="Arial" pitchFamily="34" charset="0"/>
                <a:cs typeface="Arial" pitchFamily="34" charset="0"/>
              </a:rPr>
              <a:t>μην </a:t>
            </a:r>
            <a:r>
              <a:rPr lang="el-GR" sz="1400" dirty="0" smtClean="0">
                <a:latin typeface="Arial" pitchFamily="34" charset="0"/>
                <a:cs typeface="Arial" pitchFamily="34" charset="0"/>
              </a:rPr>
              <a:t>οδηγείται στην σκανδαλοθηρία</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είναι </a:t>
            </a:r>
            <a:r>
              <a:rPr lang="el-GR" sz="1400" u="sng" dirty="0" smtClean="0">
                <a:solidFill>
                  <a:srgbClr val="FF0000"/>
                </a:solidFill>
                <a:latin typeface="Arial" pitchFamily="34" charset="0"/>
                <a:cs typeface="Arial" pitchFamily="34" charset="0"/>
              </a:rPr>
              <a:t>απαλλαγμένος</a:t>
            </a:r>
            <a:r>
              <a:rPr lang="el-GR" sz="1400" dirty="0" smtClean="0">
                <a:latin typeface="Arial" pitchFamily="34" charset="0"/>
                <a:cs typeface="Arial" pitchFamily="34" charset="0"/>
              </a:rPr>
              <a:t> από φανατισμό, σκοπιμότητες και προκαταλήψεις</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a:t>
            </a:r>
            <a:r>
              <a:rPr lang="el-GR" sz="1400" u="sng" dirty="0">
                <a:solidFill>
                  <a:srgbClr val="FF0000"/>
                </a:solidFill>
                <a:latin typeface="Arial" pitchFamily="34" charset="0"/>
                <a:cs typeface="Arial" pitchFamily="34" charset="0"/>
              </a:rPr>
              <a:t>μην</a:t>
            </a:r>
            <a:r>
              <a:rPr lang="el-GR" sz="1400" dirty="0" smtClean="0">
                <a:latin typeface="Arial" pitchFamily="34" charset="0"/>
                <a:cs typeface="Arial" pitchFamily="34" charset="0"/>
              </a:rPr>
              <a:t> οδηγείται στην απεραντολογία και την ανούσια φλυαρία</a:t>
            </a:r>
          </a:p>
          <a:p>
            <a:pPr marL="514350" indent="-514350">
              <a:buNone/>
            </a:pPr>
            <a:r>
              <a:rPr lang="el-GR" sz="1400" dirty="0">
                <a:latin typeface="Arial" pitchFamily="34" charset="0"/>
                <a:cs typeface="Arial" pitchFamily="34" charset="0"/>
              </a:rPr>
              <a:t>  </a:t>
            </a:r>
            <a:endParaRPr lang="el-GR" sz="1400" dirty="0" smtClean="0">
              <a:latin typeface="Arial" pitchFamily="34" charset="0"/>
              <a:cs typeface="Arial" pitchFamily="34" charset="0"/>
            </a:endParaRPr>
          </a:p>
          <a:p>
            <a:pPr marL="514350" indent="-514350"/>
            <a:r>
              <a:rPr lang="el-GR" sz="1400" b="1" u="sng" dirty="0" smtClean="0">
                <a:latin typeface="Arial" pitchFamily="34" charset="0"/>
                <a:cs typeface="Arial" pitchFamily="34" charset="0"/>
              </a:rPr>
              <a:t>Από το δέκτη</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βρίσκεται σε διαρκή επαγρύπνηση</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έχει πολύπλευρη ενημέρωση και διασταυρωμένη πληροφόρηση</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διαθέτει κοινωνικοπολιτική συνείδηση (συμμετοχή στα κοινά)</a:t>
            </a:r>
          </a:p>
          <a:p>
            <a:pPr marL="514350" indent="-514350">
              <a:buNone/>
            </a:pPr>
            <a:endParaRPr lang="el-GR" sz="1400" dirty="0">
              <a:latin typeface="Arial" pitchFamily="34" charset="0"/>
              <a:cs typeface="Arial" pitchFamily="34" charset="0"/>
            </a:endParaRPr>
          </a:p>
          <a:p>
            <a:pPr marL="514350" indent="-514350"/>
            <a:r>
              <a:rPr lang="el-GR" sz="1400" b="1" u="sng" dirty="0" smtClean="0">
                <a:latin typeface="Arial" pitchFamily="34" charset="0"/>
                <a:cs typeface="Arial" pitchFamily="34" charset="0"/>
              </a:rPr>
              <a:t>Από το κράτος </a:t>
            </a:r>
          </a:p>
          <a:p>
            <a:pPr marL="514350" indent="-514350">
              <a:buNone/>
            </a:pPr>
            <a:r>
              <a:rPr lang="el-GR" sz="1400" dirty="0">
                <a:latin typeface="Arial" pitchFamily="34" charset="0"/>
                <a:cs typeface="Arial" pitchFamily="34" charset="0"/>
              </a:rPr>
              <a:t> </a:t>
            </a:r>
            <a:r>
              <a:rPr lang="el-GR" sz="1400" dirty="0" smtClean="0">
                <a:latin typeface="Arial" pitchFamily="34" charset="0"/>
                <a:cs typeface="Arial" pitchFamily="34" charset="0"/>
              </a:rPr>
              <a:t>Να προωθεί την υγιή δημοκρατία  και την ελεύθερη διακίνηση ιδεών</a:t>
            </a:r>
          </a:p>
          <a:p>
            <a:pPr marL="514350" indent="-514350">
              <a:buNone/>
            </a:pPr>
            <a:endParaRPr lang="el-GR" sz="1400" dirty="0" smtClean="0">
              <a:latin typeface="Arial" pitchFamily="34" charset="0"/>
              <a:cs typeface="Arial" pitchFamily="34" charset="0"/>
            </a:endParaRPr>
          </a:p>
        </p:txBody>
      </p:sp>
      <p:sp>
        <p:nvSpPr>
          <p:cNvPr id="2" name="1 - Τίτλος"/>
          <p:cNvSpPr>
            <a:spLocks noGrp="1"/>
          </p:cNvSpPr>
          <p:nvPr>
            <p:ph type="title"/>
          </p:nvPr>
        </p:nvSpPr>
        <p:spPr/>
        <p:txBody>
          <a:bodyPr>
            <a:normAutofit fontScale="90000"/>
          </a:bodyPr>
          <a:lstStyle/>
          <a:p>
            <a:r>
              <a:rPr lang="el-GR" dirty="0" smtClean="0"/>
              <a:t>ΠΡΟΫΠΟΘΕΣΕΙΣ ΣΩΣΤΗΣ ΛΕΙΤΟΥΡΓΙΑΣ ΜΜΕ</a:t>
            </a:r>
            <a:endParaRPr lang="el-GR" dirty="0"/>
          </a:p>
        </p:txBody>
      </p:sp>
    </p:spTree>
  </p:cSld>
  <p:clrMapOvr>
    <a:masterClrMapping/>
  </p:clrMapOvr>
  <p:transition advClick="0" advTm="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δημοκρατία[1].gif"/>
          <p:cNvPicPr>
            <a:picLocks noChangeAspect="1"/>
          </p:cNvPicPr>
          <p:nvPr/>
        </p:nvPicPr>
        <p:blipFill>
          <a:blip r:embed="rId2" cstate="print"/>
          <a:stretch>
            <a:fillRect/>
          </a:stretch>
        </p:blipFill>
        <p:spPr>
          <a:xfrm>
            <a:off x="467544" y="2132856"/>
            <a:ext cx="8424936" cy="4248472"/>
          </a:xfrm>
          <a:prstGeom prst="rect">
            <a:avLst/>
          </a:prstGeom>
          <a:ln>
            <a:noFill/>
          </a:ln>
          <a:effectLst>
            <a:softEdge rad="112500"/>
          </a:effectLst>
        </p:spPr>
      </p:pic>
      <p:sp>
        <p:nvSpPr>
          <p:cNvPr id="3" name="2 - Θέση περιεχομένου"/>
          <p:cNvSpPr>
            <a:spLocks noGrp="1"/>
          </p:cNvSpPr>
          <p:nvPr>
            <p:ph idx="1"/>
          </p:nvPr>
        </p:nvSpPr>
        <p:spPr/>
        <p:txBody>
          <a:bodyPr>
            <a:normAutofit/>
          </a:bodyPr>
          <a:lstStyle/>
          <a:p>
            <a:pPr>
              <a:buNone/>
            </a:pPr>
            <a:r>
              <a:rPr lang="el-GR" sz="1400" dirty="0" smtClean="0">
                <a:latin typeface="Arial" pitchFamily="34" charset="0"/>
                <a:cs typeface="Arial" pitchFamily="34" charset="0"/>
              </a:rPr>
              <a:t>Τα ΜΜΕ λειτουργούν ως ασπίδα για το δημοκρατικό πολίτευμα μέσω της </a:t>
            </a:r>
            <a:r>
              <a:rPr lang="el-GR" sz="1400" u="sng" dirty="0" smtClean="0">
                <a:solidFill>
                  <a:srgbClr val="FF0000"/>
                </a:solidFill>
                <a:latin typeface="Arial" pitchFamily="34" charset="0"/>
                <a:cs typeface="Arial" pitchFamily="34" charset="0"/>
              </a:rPr>
              <a:t>αντικειμενικής</a:t>
            </a:r>
            <a:r>
              <a:rPr lang="el-GR" sz="1400" dirty="0" smtClean="0">
                <a:latin typeface="Arial" pitchFamily="34" charset="0"/>
                <a:cs typeface="Arial" pitchFamily="34" charset="0"/>
              </a:rPr>
              <a:t> </a:t>
            </a:r>
            <a:r>
              <a:rPr lang="el-GR" sz="1400" u="sng" dirty="0">
                <a:solidFill>
                  <a:srgbClr val="FF0000"/>
                </a:solidFill>
                <a:latin typeface="Arial" pitchFamily="34" charset="0"/>
                <a:cs typeface="Arial" pitchFamily="34" charset="0"/>
              </a:rPr>
              <a:t>πληροφόρησης </a:t>
            </a:r>
            <a:r>
              <a:rPr lang="el-GR" sz="1400" dirty="0" smtClean="0">
                <a:latin typeface="Arial" pitchFamily="34" charset="0"/>
                <a:cs typeface="Arial" pitchFamily="34" charset="0"/>
              </a:rPr>
              <a:t>από τον Τύπο, </a:t>
            </a:r>
            <a:r>
              <a:rPr lang="el-GR" sz="1400" u="sng" dirty="0">
                <a:solidFill>
                  <a:srgbClr val="FF0000"/>
                </a:solidFill>
                <a:latin typeface="Arial" pitchFamily="34" charset="0"/>
                <a:cs typeface="Arial" pitchFamily="34" charset="0"/>
              </a:rPr>
              <a:t>την παρουσία του σε όλες τις συνεδριάσεις της Βουλής </a:t>
            </a:r>
            <a:r>
              <a:rPr lang="el-GR" sz="1400" dirty="0" smtClean="0">
                <a:latin typeface="Arial" pitchFamily="34" charset="0"/>
                <a:cs typeface="Arial" pitchFamily="34" charset="0"/>
              </a:rPr>
              <a:t>άλλα και με την ίδια την ύπαρξή του </a:t>
            </a:r>
            <a:r>
              <a:rPr lang="el-GR" sz="1400" u="sng" dirty="0">
                <a:solidFill>
                  <a:srgbClr val="FF0000"/>
                </a:solidFill>
                <a:latin typeface="Arial" pitchFamily="34" charset="0"/>
                <a:cs typeface="Arial" pitchFamily="34" charset="0"/>
              </a:rPr>
              <a:t>ως φωνή των πολιτών</a:t>
            </a:r>
            <a:r>
              <a:rPr lang="el-GR" sz="1400" dirty="0" smtClean="0">
                <a:latin typeface="Arial" pitchFamily="34" charset="0"/>
                <a:cs typeface="Arial" pitchFamily="34" charset="0"/>
              </a:rPr>
              <a:t>.</a:t>
            </a:r>
          </a:p>
          <a:p>
            <a:pPr>
              <a:buNone/>
            </a:pPr>
            <a:endParaRPr lang="el-GR" sz="1400" dirty="0">
              <a:latin typeface="Arial" pitchFamily="34" charset="0"/>
              <a:cs typeface="Arial" pitchFamily="34" charset="0"/>
            </a:endParaRPr>
          </a:p>
          <a:p>
            <a:pPr>
              <a:buNone/>
            </a:pPr>
            <a:endParaRPr lang="el-GR" sz="1400" dirty="0">
              <a:latin typeface="Arial" pitchFamily="34" charset="0"/>
              <a:cs typeface="Arial" pitchFamily="34" charset="0"/>
            </a:endParaRPr>
          </a:p>
        </p:txBody>
      </p:sp>
      <p:sp>
        <p:nvSpPr>
          <p:cNvPr id="2" name="1 - Τίτλος"/>
          <p:cNvSpPr>
            <a:spLocks noGrp="1"/>
          </p:cNvSpPr>
          <p:nvPr>
            <p:ph type="title"/>
          </p:nvPr>
        </p:nvSpPr>
        <p:spPr/>
        <p:txBody>
          <a:bodyPr>
            <a:normAutofit fontScale="90000"/>
          </a:bodyPr>
          <a:lstStyle/>
          <a:p>
            <a:r>
              <a:rPr lang="el-GR" dirty="0" smtClean="0">
                <a:solidFill>
                  <a:schemeClr val="bg2">
                    <a:lumMod val="75000"/>
                  </a:schemeClr>
                </a:solidFill>
              </a:rPr>
              <a:t>ΜΜΕ ΚΑΙ ΕΔΡΑΙΩΣΗ ΔΗΜΟΚΡΑΤΙΑΣ</a:t>
            </a:r>
            <a:endParaRPr lang="el-GR" dirty="0">
              <a:solidFill>
                <a:schemeClr val="bg2">
                  <a:lumMod val="75000"/>
                </a:schemeClr>
              </a:solidFill>
            </a:endParaRPr>
          </a:p>
        </p:txBody>
      </p:sp>
    </p:spTree>
  </p:cSld>
  <p:clrMapOvr>
    <a:masterClrMapping/>
  </p:clrMapOvr>
  <p:transition advClick="0" advTm="5000">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0000">
              <a:schemeClr val="bg1">
                <a:tint val="65000"/>
                <a:satMod val="300000"/>
              </a:schemeClr>
            </a:gs>
            <a:gs pos="100000">
              <a:schemeClr val="bg1">
                <a:shade val="65000"/>
                <a:satMod val="300000"/>
              </a:schemeClr>
            </a:gs>
          </a:gsLst>
          <a:path path="circle">
            <a:fillToRect l="100000" t="100000"/>
          </a:path>
        </a:gradFill>
        <a:effectLst/>
      </p:bgPr>
    </p:bg>
    <p:spTree>
      <p:nvGrpSpPr>
        <p:cNvPr id="1" name=""/>
        <p:cNvGrpSpPr/>
        <p:nvPr/>
      </p:nvGrpSpPr>
      <p:grpSpPr>
        <a:xfrm>
          <a:off x="0" y="0"/>
          <a:ext cx="0" cy="0"/>
          <a:chOff x="0" y="0"/>
          <a:chExt cx="0" cy="0"/>
        </a:xfrm>
      </p:grpSpPr>
      <p:pic>
        <p:nvPicPr>
          <p:cNvPr id="6" name="5 - Εικόνα" descr="revolution[1].jpg"/>
          <p:cNvPicPr>
            <a:picLocks noChangeAspect="1"/>
          </p:cNvPicPr>
          <p:nvPr/>
        </p:nvPicPr>
        <p:blipFill>
          <a:blip r:embed="rId2" cstate="print"/>
          <a:stretch>
            <a:fillRect/>
          </a:stretch>
        </p:blipFill>
        <p:spPr>
          <a:xfrm rot="482041">
            <a:off x="6219733" y="317413"/>
            <a:ext cx="3024336" cy="2152352"/>
          </a:xfrm>
          <a:prstGeom prst="rect">
            <a:avLst/>
          </a:prstGeom>
          <a:effectLst>
            <a:reflection blurRad="6350" stA="50000" endA="300" endPos="90000" dir="5400000" sy="-100000" algn="bl" rotWithShape="0"/>
          </a:effectLst>
        </p:spPr>
      </p:pic>
      <p:pic>
        <p:nvPicPr>
          <p:cNvPr id="4" name="3 - Θέση περιεχομένου" descr="imagesCAC2OFAD.jpg"/>
          <p:cNvPicPr>
            <a:picLocks noGrp="1" noChangeAspect="1"/>
          </p:cNvPicPr>
          <p:nvPr>
            <p:ph idx="1"/>
          </p:nvPr>
        </p:nvPicPr>
        <p:blipFill>
          <a:blip r:embed="rId3" cstate="print"/>
          <a:stretch>
            <a:fillRect/>
          </a:stretch>
        </p:blipFill>
        <p:spPr>
          <a:xfrm rot="21095684">
            <a:off x="545550" y="1831000"/>
            <a:ext cx="2088231" cy="417646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1 - Τίτλος"/>
          <p:cNvSpPr>
            <a:spLocks noGrp="1"/>
          </p:cNvSpPr>
          <p:nvPr>
            <p:ph type="title"/>
          </p:nvPr>
        </p:nvSpPr>
        <p:spPr>
          <a:xfrm>
            <a:off x="395536" y="332656"/>
            <a:ext cx="8229600" cy="1143000"/>
          </a:xfrm>
        </p:spPr>
        <p:txBody>
          <a:bodyPr>
            <a:noAutofit/>
          </a:bodyPr>
          <a:lstStyle/>
          <a:p>
            <a:r>
              <a:rPr lang="el-GR" sz="3700" dirty="0" smtClean="0">
                <a:solidFill>
                  <a:srgbClr val="37107C"/>
                </a:solidFill>
              </a:rPr>
              <a:t>ΠΩΣ ΤΑ ΜΜΕ ΣΤΗΡΙΖΟΥΝ ΤΗ ΔΗΜΟΚΡΑΤΙΑ </a:t>
            </a:r>
            <a:r>
              <a:rPr lang="en-US" sz="3700" dirty="0" smtClean="0">
                <a:solidFill>
                  <a:srgbClr val="37107C"/>
                </a:solidFill>
              </a:rPr>
              <a:t>;</a:t>
            </a:r>
            <a:endParaRPr lang="el-GR" sz="3700" dirty="0" smtClean="0">
              <a:solidFill>
                <a:srgbClr val="37107C"/>
              </a:solidFill>
            </a:endParaRPr>
          </a:p>
        </p:txBody>
      </p:sp>
      <p:sp>
        <p:nvSpPr>
          <p:cNvPr id="5" name="4 - TextBox"/>
          <p:cNvSpPr txBox="1"/>
          <p:nvPr/>
        </p:nvSpPr>
        <p:spPr>
          <a:xfrm>
            <a:off x="2627784" y="1628800"/>
            <a:ext cx="6516216" cy="4185761"/>
          </a:xfrm>
          <a:prstGeom prst="rect">
            <a:avLst/>
          </a:prstGeom>
          <a:noFill/>
        </p:spPr>
        <p:txBody>
          <a:bodyPr wrap="square" rtlCol="0">
            <a:spAutoFit/>
          </a:bodyPr>
          <a:lstStyle/>
          <a:p>
            <a:pPr>
              <a:buFont typeface="Arial" pitchFamily="34" charset="0"/>
              <a:buChar char="•"/>
            </a:pPr>
            <a:endParaRPr lang="el-GR" sz="1400" dirty="0" smtClean="0">
              <a:latin typeface="Arial" pitchFamily="34" charset="0"/>
              <a:cs typeface="Arial" pitchFamily="34" charset="0"/>
            </a:endParaRPr>
          </a:p>
          <a:p>
            <a:pPr>
              <a:buFont typeface="Arial" pitchFamily="34" charset="0"/>
              <a:buChar char="•"/>
            </a:pPr>
            <a:endParaRPr lang="el-GR" sz="1400" dirty="0">
              <a:latin typeface="Arial" pitchFamily="34" charset="0"/>
              <a:cs typeface="Arial" pitchFamily="34" charset="0"/>
            </a:endParaRPr>
          </a:p>
          <a:p>
            <a:pPr>
              <a:buFont typeface="Arial" pitchFamily="34" charset="0"/>
              <a:buChar char="•"/>
            </a:pPr>
            <a:endParaRPr lang="el-GR" sz="1400" dirty="0" smtClean="0">
              <a:latin typeface="Arial" pitchFamily="34" charset="0"/>
              <a:cs typeface="Arial" pitchFamily="34" charset="0"/>
            </a:endParaRPr>
          </a:p>
          <a:p>
            <a:pPr>
              <a:buFont typeface="Arial" pitchFamily="34" charset="0"/>
              <a:buChar char="•"/>
            </a:pPr>
            <a:r>
              <a:rPr lang="el-GR" sz="1400" dirty="0" smtClean="0">
                <a:latin typeface="Arial" pitchFamily="34" charset="0"/>
                <a:cs typeface="Arial" pitchFamily="34" charset="0"/>
              </a:rPr>
              <a:t> Μέσα από τον Τύπο εκφράζονται τα προγράμματα των πολιτικών κομμάτων </a:t>
            </a:r>
            <a:r>
              <a:rPr lang="el-GR" sz="1400" dirty="0">
                <a:latin typeface="Arial" pitchFamily="34" charset="0"/>
                <a:cs typeface="Arial" pitchFamily="34" charset="0"/>
              </a:rPr>
              <a:t> </a:t>
            </a:r>
            <a:r>
              <a:rPr lang="el-GR" sz="1400" dirty="0" smtClean="0">
                <a:latin typeface="Arial" pitchFamily="34" charset="0"/>
                <a:cs typeface="Arial" pitchFamily="34" charset="0"/>
              </a:rPr>
              <a:t>και κάθε είδους ιδεολογίες</a:t>
            </a:r>
          </a:p>
          <a:p>
            <a:pPr>
              <a:buFont typeface="Arial" pitchFamily="34" charset="0"/>
              <a:buChar char="•"/>
            </a:pPr>
            <a:endParaRPr lang="el-GR" sz="1400" dirty="0">
              <a:latin typeface="Arial" pitchFamily="34" charset="0"/>
              <a:cs typeface="Arial" pitchFamily="34" charset="0"/>
            </a:endParaRPr>
          </a:p>
          <a:p>
            <a:endParaRPr lang="el-GR" sz="1400" dirty="0" smtClean="0">
              <a:latin typeface="Arial" pitchFamily="34" charset="0"/>
              <a:cs typeface="Arial" pitchFamily="34" charset="0"/>
            </a:endParaRPr>
          </a:p>
          <a:p>
            <a:pPr>
              <a:buFont typeface="Arial" pitchFamily="34" charset="0"/>
              <a:buChar char="•"/>
            </a:pPr>
            <a:r>
              <a:rPr lang="el-GR" sz="1400" dirty="0">
                <a:latin typeface="Arial" pitchFamily="34" charset="0"/>
                <a:cs typeface="Arial" pitchFamily="34" charset="0"/>
              </a:rPr>
              <a:t> </a:t>
            </a:r>
            <a:r>
              <a:rPr lang="el-GR" sz="1400" dirty="0" smtClean="0">
                <a:latin typeface="Arial" pitchFamily="34" charset="0"/>
                <a:cs typeface="Arial" pitchFamily="34" charset="0"/>
              </a:rPr>
              <a:t>Στέλνονται αδιάκοπα μηνύματα και από τον πολίτη προς την πολιτεία κι αντίστροφα</a:t>
            </a:r>
          </a:p>
          <a:p>
            <a:endParaRPr lang="el-GR" sz="1400" dirty="0" smtClean="0">
              <a:latin typeface="Arial" pitchFamily="34" charset="0"/>
              <a:cs typeface="Arial" pitchFamily="34" charset="0"/>
            </a:endParaRPr>
          </a:p>
          <a:p>
            <a:pPr>
              <a:buFont typeface="Arial" pitchFamily="34" charset="0"/>
              <a:buChar char="•"/>
            </a:pPr>
            <a:r>
              <a:rPr lang="el-GR" sz="1400" dirty="0">
                <a:latin typeface="Arial" pitchFamily="34" charset="0"/>
                <a:cs typeface="Arial" pitchFamily="34" charset="0"/>
              </a:rPr>
              <a:t> </a:t>
            </a:r>
            <a:r>
              <a:rPr lang="el-GR" sz="1400" dirty="0" smtClean="0">
                <a:latin typeface="Arial" pitchFamily="34" charset="0"/>
                <a:cs typeface="Arial" pitchFamily="34" charset="0"/>
              </a:rPr>
              <a:t>Ευνοείται ο διάλογος ανάμεσα στον άρχοντα και τον αρχόμενο</a:t>
            </a:r>
          </a:p>
          <a:p>
            <a:endParaRPr lang="el-GR" sz="1400" dirty="0" smtClean="0">
              <a:latin typeface="Arial" pitchFamily="34" charset="0"/>
              <a:cs typeface="Arial" pitchFamily="34" charset="0"/>
            </a:endParaRPr>
          </a:p>
          <a:p>
            <a:pPr>
              <a:buFont typeface="Arial" pitchFamily="34" charset="0"/>
              <a:buChar char="•"/>
            </a:pPr>
            <a:r>
              <a:rPr lang="el-GR" sz="1400" dirty="0">
                <a:latin typeface="Arial" pitchFamily="34" charset="0"/>
                <a:cs typeface="Arial" pitchFamily="34" charset="0"/>
              </a:rPr>
              <a:t> </a:t>
            </a:r>
            <a:r>
              <a:rPr lang="el-GR" sz="1400" dirty="0" smtClean="0">
                <a:latin typeface="Arial" pitchFamily="34" charset="0"/>
                <a:cs typeface="Arial" pitchFamily="34" charset="0"/>
              </a:rPr>
              <a:t>Με βάση την ακριβή κι έγκυρη ενημέρωση ο πολίτης επιλέγει πιο σωστά τους αντιπροσώπους του και τα πολιτικά όργανα</a:t>
            </a:r>
          </a:p>
          <a:p>
            <a:endParaRPr lang="el-GR" sz="1400" dirty="0" smtClean="0">
              <a:latin typeface="Arial" pitchFamily="34" charset="0"/>
              <a:cs typeface="Arial" pitchFamily="34" charset="0"/>
            </a:endParaRPr>
          </a:p>
          <a:p>
            <a:pPr>
              <a:buFont typeface="Arial" pitchFamily="34" charset="0"/>
              <a:buChar char="•"/>
            </a:pPr>
            <a:r>
              <a:rPr lang="el-GR" sz="1400" dirty="0">
                <a:latin typeface="Arial" pitchFamily="34" charset="0"/>
                <a:cs typeface="Arial" pitchFamily="34" charset="0"/>
              </a:rPr>
              <a:t> </a:t>
            </a:r>
            <a:r>
              <a:rPr lang="el-GR" sz="1400" dirty="0" smtClean="0">
                <a:latin typeface="Arial" pitchFamily="34" charset="0"/>
                <a:cs typeface="Arial" pitchFamily="34" charset="0"/>
              </a:rPr>
              <a:t>Ο λαός από κατευθυνόμενη μάζα αναδεικνύεται σε δυναμικό σύνολο από ενήμερους πολίτες, που συμμετέχει στα κοινά κι επηρεάζει αποφασιστικά τις πολιτικές εξελίξεις</a:t>
            </a:r>
          </a:p>
          <a:p>
            <a:endParaRPr lang="el-GR" sz="1400" dirty="0" smtClean="0">
              <a:latin typeface="Arial" pitchFamily="34" charset="0"/>
              <a:cs typeface="Arial" pitchFamily="34" charset="0"/>
            </a:endParaRPr>
          </a:p>
        </p:txBody>
      </p:sp>
    </p:spTree>
  </p:cSld>
  <p:clrMapOvr>
    <a:masterClrMapping/>
  </p:clrMapOvr>
  <p:transition advClick="0" advTm="5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4" name="3 - Θέση περιεχομένου" descr="democracy[1].bmp"/>
          <p:cNvPicPr>
            <a:picLocks noGrp="1" noChangeAspect="1"/>
          </p:cNvPicPr>
          <p:nvPr>
            <p:ph sz="half" idx="1"/>
          </p:nvPr>
        </p:nvPicPr>
        <p:blipFill>
          <a:blip r:embed="rId3" cstate="print"/>
          <a:stretch>
            <a:fillRect/>
          </a:stretch>
        </p:blipFill>
        <p:spPr>
          <a:xfrm>
            <a:off x="457200" y="2242780"/>
            <a:ext cx="4038600" cy="3002677"/>
          </a:xfrm>
          <a:prstGeom prst="ellipse">
            <a:avLst/>
          </a:prstGeom>
          <a:ln>
            <a:noFill/>
          </a:ln>
          <a:effectLst>
            <a:outerShdw blurRad="76200" dir="18900000" sy="23000" kx="-1200000" algn="bl" rotWithShape="0">
              <a:prstClr val="black">
                <a:alpha val="20000"/>
              </a:prstClr>
            </a:outerShdw>
          </a:effectLst>
          <a:scene3d>
            <a:camera prst="perspectiveRight"/>
            <a:lightRig rig="threePt" dir="t"/>
          </a:scene3d>
        </p:spPr>
      </p:pic>
      <p:sp>
        <p:nvSpPr>
          <p:cNvPr id="13" name="12 - Θέση περιεχομένου"/>
          <p:cNvSpPr>
            <a:spLocks noGrp="1"/>
          </p:cNvSpPr>
          <p:nvPr>
            <p:ph sz="half" idx="2"/>
          </p:nvPr>
        </p:nvSpPr>
        <p:spPr/>
        <p:txBody>
          <a:bodyPr/>
          <a:lstStyle/>
          <a:p>
            <a:pPr>
              <a:buNone/>
            </a:pPr>
            <a:r>
              <a:rPr lang="el-GR" sz="1800" b="1" dirty="0" smtClean="0">
                <a:solidFill>
                  <a:schemeClr val="accent2">
                    <a:lumMod val="75000"/>
                  </a:schemeClr>
                </a:solidFill>
                <a:latin typeface="Arial" pitchFamily="34" charset="0"/>
                <a:cs typeface="Arial" pitchFamily="34" charset="0"/>
              </a:rPr>
              <a:t>ΟΤΑΝ</a:t>
            </a:r>
            <a:r>
              <a:rPr lang="en-US" sz="1800" b="1" dirty="0" smtClean="0">
                <a:solidFill>
                  <a:schemeClr val="accent2">
                    <a:lumMod val="75000"/>
                  </a:schemeClr>
                </a:solidFill>
                <a:latin typeface="Arial" pitchFamily="34" charset="0"/>
                <a:cs typeface="Arial" pitchFamily="34" charset="0"/>
              </a:rPr>
              <a:t> :</a:t>
            </a:r>
          </a:p>
          <a:p>
            <a:pPr>
              <a:buFont typeface="Courier New" pitchFamily="49" charset="0"/>
              <a:buChar char="o"/>
            </a:pPr>
            <a:r>
              <a:rPr lang="el-GR" sz="1400" dirty="0" smtClean="0">
                <a:latin typeface="Arial" pitchFamily="34" charset="0"/>
                <a:cs typeface="Arial" pitchFamily="34" charset="0"/>
              </a:rPr>
              <a:t>Δεν έχουν συναίσθηση του χρέους τους και παρεκκλίνουν από την αλήθεια</a:t>
            </a:r>
          </a:p>
          <a:p>
            <a:pPr>
              <a:buFont typeface="Courier New" pitchFamily="49" charset="0"/>
              <a:buChar char="o"/>
            </a:pPr>
            <a:r>
              <a:rPr lang="el-GR" sz="1400" dirty="0" smtClean="0">
                <a:latin typeface="Arial" pitchFamily="34" charset="0"/>
                <a:cs typeface="Arial" pitchFamily="34" charset="0"/>
              </a:rPr>
              <a:t>Κατευθύνονται από μια συγκεκριμένη πολιτική παράταξη</a:t>
            </a:r>
          </a:p>
          <a:p>
            <a:pPr>
              <a:buFont typeface="Courier New" pitchFamily="49" charset="0"/>
              <a:buChar char="o"/>
            </a:pPr>
            <a:r>
              <a:rPr lang="el-GR" sz="1400" dirty="0" smtClean="0">
                <a:latin typeface="Arial" pitchFamily="34" charset="0"/>
                <a:cs typeface="Arial" pitchFamily="34" charset="0"/>
              </a:rPr>
              <a:t>Λειτουργούν κάτω από καθεστώτα </a:t>
            </a:r>
            <a:r>
              <a:rPr lang="el-GR" sz="1400" u="sng" dirty="0" smtClean="0">
                <a:solidFill>
                  <a:srgbClr val="FF0000"/>
                </a:solidFill>
                <a:latin typeface="Arial" pitchFamily="34" charset="0"/>
                <a:cs typeface="Arial" pitchFamily="34" charset="0"/>
              </a:rPr>
              <a:t>ανάγκης, απειλής, βίας και πολιτικής σκοπιμότητας</a:t>
            </a:r>
            <a:endParaRPr lang="el-GR" sz="1400" dirty="0" smtClean="0">
              <a:latin typeface="Arial" pitchFamily="34" charset="0"/>
              <a:cs typeface="Arial" pitchFamily="34" charset="0"/>
            </a:endParaRPr>
          </a:p>
          <a:p>
            <a:pPr>
              <a:buFont typeface="Courier New" pitchFamily="49" charset="0"/>
              <a:buChar char="o"/>
            </a:pPr>
            <a:r>
              <a:rPr lang="el-GR" sz="1400" dirty="0" smtClean="0">
                <a:latin typeface="Arial" pitchFamily="34" charset="0"/>
                <a:cs typeface="Arial" pitchFamily="34" charset="0"/>
              </a:rPr>
              <a:t>Αποπροσανατολίζουν το λαό με </a:t>
            </a:r>
            <a:r>
              <a:rPr lang="el-GR" sz="1400" u="sng" dirty="0" smtClean="0">
                <a:solidFill>
                  <a:srgbClr val="FF0000"/>
                </a:solidFill>
                <a:latin typeface="Arial" pitchFamily="34" charset="0"/>
                <a:cs typeface="Arial" pitchFamily="34" charset="0"/>
              </a:rPr>
              <a:t>προπαγάνδα και δημαγωγία</a:t>
            </a:r>
            <a:r>
              <a:rPr lang="el-GR" sz="1400" dirty="0" smtClean="0">
                <a:solidFill>
                  <a:schemeClr val="bg1">
                    <a:lumMod val="95000"/>
                    <a:lumOff val="5000"/>
                  </a:schemeClr>
                </a:solidFill>
                <a:latin typeface="Arial" pitchFamily="34" charset="0"/>
                <a:cs typeface="Arial" pitchFamily="34" charset="0"/>
              </a:rPr>
              <a:t>, </a:t>
            </a:r>
            <a:r>
              <a:rPr lang="el-GR" sz="1400" dirty="0" smtClean="0">
                <a:latin typeface="Arial" pitchFamily="34" charset="0"/>
                <a:cs typeface="Arial" pitchFamily="34" charset="0"/>
              </a:rPr>
              <a:t>φανατίζει και προκαλεί κοινωνικές αναταραχές</a:t>
            </a:r>
          </a:p>
          <a:p>
            <a:pPr>
              <a:buFont typeface="Courier New" pitchFamily="49" charset="0"/>
              <a:buChar char="o"/>
            </a:pPr>
            <a:r>
              <a:rPr lang="el-GR" sz="1400" dirty="0" smtClean="0">
                <a:latin typeface="Arial" pitchFamily="34" charset="0"/>
                <a:cs typeface="Arial" pitchFamily="34" charset="0"/>
              </a:rPr>
              <a:t>Είναι </a:t>
            </a:r>
            <a:r>
              <a:rPr lang="el-GR" sz="1400" u="sng" dirty="0" smtClean="0">
                <a:solidFill>
                  <a:srgbClr val="FF0000"/>
                </a:solidFill>
                <a:latin typeface="Arial" pitchFamily="34" charset="0"/>
                <a:cs typeface="Arial" pitchFamily="34" charset="0"/>
              </a:rPr>
              <a:t>α-πολιτικά</a:t>
            </a:r>
            <a:r>
              <a:rPr lang="el-GR" sz="1400" dirty="0" smtClean="0">
                <a:solidFill>
                  <a:schemeClr val="bg1">
                    <a:lumMod val="95000"/>
                    <a:lumOff val="5000"/>
                  </a:schemeClr>
                </a:solidFill>
                <a:latin typeface="Arial" pitchFamily="34" charset="0"/>
                <a:cs typeface="Arial" pitchFamily="34" charset="0"/>
              </a:rPr>
              <a:t> </a:t>
            </a:r>
            <a:r>
              <a:rPr lang="el-GR" sz="1400" dirty="0" smtClean="0">
                <a:latin typeface="Arial" pitchFamily="34" charset="0"/>
                <a:cs typeface="Arial" pitchFamily="34" charset="0"/>
              </a:rPr>
              <a:t>(με περιεχόμενο που δε θίγει τις αδικίες και τα σφάλματα των αρχών και δεν αποκαλύπτει τις αυθαιρεσίες τους)</a:t>
            </a:r>
            <a:r>
              <a:rPr lang="el-GR" sz="1400" dirty="0" smtClean="0">
                <a:solidFill>
                  <a:schemeClr val="bg1">
                    <a:lumMod val="95000"/>
                    <a:lumOff val="5000"/>
                  </a:schemeClr>
                </a:solidFill>
                <a:latin typeface="Arial" pitchFamily="34" charset="0"/>
                <a:cs typeface="Arial" pitchFamily="34" charset="0"/>
              </a:rPr>
              <a:t>)</a:t>
            </a:r>
          </a:p>
        </p:txBody>
      </p:sp>
      <p:sp>
        <p:nvSpPr>
          <p:cNvPr id="3" name="2 - Τίτλος"/>
          <p:cNvSpPr>
            <a:spLocks noGrp="1"/>
          </p:cNvSpPr>
          <p:nvPr>
            <p:ph type="title"/>
          </p:nvPr>
        </p:nvSpPr>
        <p:spPr/>
        <p:txBody>
          <a:bodyPr>
            <a:normAutofit fontScale="90000"/>
          </a:bodyPr>
          <a:lstStyle/>
          <a:p>
            <a:r>
              <a:rPr lang="el-GR" sz="4400" dirty="0" smtClean="0">
                <a:solidFill>
                  <a:schemeClr val="accent2">
                    <a:lumMod val="75000"/>
                  </a:schemeClr>
                </a:solidFill>
              </a:rPr>
              <a:t>ΠΩΣ ΚΑΙ ΠΟΤΕ ΤΑ ΜΜΕ ΚΑΤΑΛΥΟΥΝ ΤΗ ΔΗΜΟΚΡΑΤΙΑ </a:t>
            </a:r>
            <a:r>
              <a:rPr lang="en-US" sz="4400" dirty="0" smtClean="0">
                <a:solidFill>
                  <a:schemeClr val="accent2">
                    <a:lumMod val="75000"/>
                  </a:schemeClr>
                </a:solidFill>
              </a:rPr>
              <a:t>;</a:t>
            </a:r>
            <a:endParaRPr lang="el-GR" dirty="0">
              <a:solidFill>
                <a:schemeClr val="accent2">
                  <a:lumMod val="75000"/>
                </a:schemeClr>
              </a:solidFill>
            </a:endParaRPr>
          </a:p>
        </p:txBody>
      </p:sp>
    </p:spTree>
  </p:cSld>
  <p:clrMapOvr>
    <a:masterClrMapping/>
  </p:clrMapOvr>
  <p:transition advClick="0" advTm="5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Συγκέντρωση">
  <a:themeElements>
    <a:clrScheme name="Συγκέντρωση">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Συγκέντρωση">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305</TotalTime>
  <Words>943</Words>
  <Application>Microsoft Office PowerPoint</Application>
  <PresentationFormat>Προβολή στην οθόνη (4:3)</PresentationFormat>
  <Paragraphs>127</Paragraphs>
  <Slides>14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14</vt:i4>
      </vt:variant>
    </vt:vector>
  </HeadingPairs>
  <TitlesOfParts>
    <vt:vector size="15" baseType="lpstr">
      <vt:lpstr>Συγκέντρωση</vt:lpstr>
      <vt:lpstr>ΜΜΕ ΚΑΙ ΔΗΜΟΚΡΑΤΙΑ </vt:lpstr>
      <vt:lpstr>ΠΕΡΙΕΧΟΜΕΝΑ</vt:lpstr>
      <vt:lpstr>ΟΡΙΣΜΟΣ ΔΗΜΟΚΡΑΤΙΑΣ</vt:lpstr>
      <vt:lpstr>Η ΔΗΜΟΚΡΑΤΙΑ ΩΣ ΑΥΤΑΞΙΑ</vt:lpstr>
      <vt:lpstr>ΑΠΟ ΤΗΝ ΑΡΧΑΙΑ ΕΛΛΑΔΑ ΣΤΟ ΣΗΜΕΡΑ …</vt:lpstr>
      <vt:lpstr>ΠΡΟΫΠΟΘΕΣΕΙΣ ΣΩΣΤΗΣ ΛΕΙΤΟΥΡΓΙΑΣ ΜΜΕ</vt:lpstr>
      <vt:lpstr>ΜΜΕ ΚΑΙ ΕΔΡΑΙΩΣΗ ΔΗΜΟΚΡΑΤΙΑΣ</vt:lpstr>
      <vt:lpstr>ΠΩΣ ΤΑ ΜΜΕ ΣΤΗΡΙΖΟΥΝ ΤΗ ΔΗΜΟΚΡΑΤΙΑ ;</vt:lpstr>
      <vt:lpstr>ΠΩΣ ΚΑΙ ΠΟΤΕ ΤΑ ΜΜΕ ΚΑΤΑΛΥΟΥΝ ΤΗ ΔΗΜΟΚΡΑΤΙΑ ;</vt:lpstr>
      <vt:lpstr>ΥΠΟΝΟΜΕΥΣΗ ΤΗΣ ΔΗΜΟΚΡΑΤΙΑΣ</vt:lpstr>
      <vt:lpstr>ΜΗΧΑΝΙΣΜΟΙ ΕΛΕΓΧΟΥ ΜΜΕ – ΕΣΡ</vt:lpstr>
      <vt:lpstr>ΕΣΡ</vt:lpstr>
      <vt:lpstr>ΒΙΒΛΙΟΓΡΑΦΙΑ</vt:lpstr>
      <vt:lpstr>Ευχαριστούμε που μας παρακολουθήσατε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ΜΜΕ ΚΑΙ ΔΗΜΟΚΡΑΤΙΑ</dc:title>
  <dc:creator>user</dc:creator>
  <cp:lastModifiedBy>user</cp:lastModifiedBy>
  <cp:revision>31</cp:revision>
  <dcterms:created xsi:type="dcterms:W3CDTF">2013-03-19T20:37:14Z</dcterms:created>
  <dcterms:modified xsi:type="dcterms:W3CDTF">2013-04-09T19:23:36Z</dcterms:modified>
</cp:coreProperties>
</file>