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9" r:id="rId5"/>
    <p:sldId id="263" r:id="rId6"/>
    <p:sldId id="274" r:id="rId7"/>
    <p:sldId id="275" r:id="rId8"/>
    <p:sldId id="276" r:id="rId9"/>
    <p:sldId id="277" r:id="rId10"/>
    <p:sldId id="264" r:id="rId11"/>
    <p:sldId id="265" r:id="rId12"/>
    <p:sldId id="278" r:id="rId13"/>
    <p:sldId id="266" r:id="rId14"/>
    <p:sldId id="268" r:id="rId15"/>
    <p:sldId id="269" r:id="rId16"/>
    <p:sldId id="270" r:id="rId17"/>
    <p:sldId id="271" r:id="rId18"/>
    <p:sldId id="272" r:id="rId19"/>
    <p:sldId id="273" r:id="rId20"/>
    <p:sldId id="279" r:id="rId21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Προεπιλεγμένη ενότητα" id="{77C81CFC-23FF-4890-B188-AF26AA5AC1B3}">
          <p14:sldIdLst>
            <p14:sldId id="256"/>
            <p14:sldId id="257"/>
            <p14:sldId id="262"/>
            <p14:sldId id="259"/>
            <p14:sldId id="263"/>
            <p14:sldId id="274"/>
            <p14:sldId id="275"/>
            <p14:sldId id="276"/>
            <p14:sldId id="277"/>
            <p14:sldId id="264"/>
            <p14:sldId id="265"/>
            <p14:sldId id="278"/>
            <p14:sldId id="266"/>
            <p14:sldId id="268"/>
            <p14:sldId id="269"/>
            <p14:sldId id="270"/>
            <p14:sldId id="271"/>
            <p14:sldId id="272"/>
            <p14:sldId id="273"/>
            <p14:sldId id="27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3947" autoAdjust="0"/>
    <p:restoredTop sz="94660" autoAdjust="0"/>
  </p:normalViewPr>
  <p:slideViewPr>
    <p:cSldViewPr>
      <p:cViewPr varScale="1">
        <p:scale>
          <a:sx n="92" d="100"/>
          <a:sy n="92" d="100"/>
        </p:scale>
        <p:origin x="-101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4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EC171-3870-4713-9381-D505FE353404}" type="datetimeFigureOut">
              <a:rPr lang="el-GR" smtClean="0"/>
              <a:t>21/1/2013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F8FA-D41E-48EA-8F94-C6A72681C1E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0784814"/>
      </p:ext>
    </p:extLst>
  </p:cSld>
  <p:clrMapOvr>
    <a:masterClrMapping/>
  </p:clrMapOvr>
  <p:transition spd="slow" advTm="10793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EC171-3870-4713-9381-D505FE353404}" type="datetimeFigureOut">
              <a:rPr lang="el-GR" smtClean="0"/>
              <a:t>21/1/2013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F8FA-D41E-48EA-8F94-C6A72681C1E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35818627"/>
      </p:ext>
    </p:extLst>
  </p:cSld>
  <p:clrMapOvr>
    <a:masterClrMapping/>
  </p:clrMapOvr>
  <p:transition spd="slow" advTm="10793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EC171-3870-4713-9381-D505FE353404}" type="datetimeFigureOut">
              <a:rPr lang="el-GR" smtClean="0"/>
              <a:t>21/1/2013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F8FA-D41E-48EA-8F94-C6A72681C1E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05053723"/>
      </p:ext>
    </p:extLst>
  </p:cSld>
  <p:clrMapOvr>
    <a:masterClrMapping/>
  </p:clrMapOvr>
  <p:transition spd="slow" advTm="10793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EC171-3870-4713-9381-D505FE353404}" type="datetimeFigureOut">
              <a:rPr lang="el-GR" smtClean="0"/>
              <a:t>21/1/2013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F8FA-D41E-48EA-8F94-C6A72681C1E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30294782"/>
      </p:ext>
    </p:extLst>
  </p:cSld>
  <p:clrMapOvr>
    <a:masterClrMapping/>
  </p:clrMapOvr>
  <p:transition spd="slow" advTm="10793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EC171-3870-4713-9381-D505FE353404}" type="datetimeFigureOut">
              <a:rPr lang="el-GR" smtClean="0"/>
              <a:t>21/1/2013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F8FA-D41E-48EA-8F94-C6A72681C1E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87954596"/>
      </p:ext>
    </p:extLst>
  </p:cSld>
  <p:clrMapOvr>
    <a:masterClrMapping/>
  </p:clrMapOvr>
  <p:transition spd="slow" advTm="10793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EC171-3870-4713-9381-D505FE353404}" type="datetimeFigureOut">
              <a:rPr lang="el-GR" smtClean="0"/>
              <a:t>21/1/2013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F8FA-D41E-48EA-8F94-C6A72681C1E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04166668"/>
      </p:ext>
    </p:extLst>
  </p:cSld>
  <p:clrMapOvr>
    <a:masterClrMapping/>
  </p:clrMapOvr>
  <p:transition spd="slow" advTm="10793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EC171-3870-4713-9381-D505FE353404}" type="datetimeFigureOut">
              <a:rPr lang="el-GR" smtClean="0"/>
              <a:t>21/1/2013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F8FA-D41E-48EA-8F94-C6A72681C1E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14948051"/>
      </p:ext>
    </p:extLst>
  </p:cSld>
  <p:clrMapOvr>
    <a:masterClrMapping/>
  </p:clrMapOvr>
  <p:transition spd="slow" advTm="10793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EC171-3870-4713-9381-D505FE353404}" type="datetimeFigureOut">
              <a:rPr lang="el-GR" smtClean="0"/>
              <a:t>21/1/2013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F8FA-D41E-48EA-8F94-C6A72681C1E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74380795"/>
      </p:ext>
    </p:extLst>
  </p:cSld>
  <p:clrMapOvr>
    <a:masterClrMapping/>
  </p:clrMapOvr>
  <p:transition spd="slow" advTm="10793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EC171-3870-4713-9381-D505FE353404}" type="datetimeFigureOut">
              <a:rPr lang="el-GR" smtClean="0"/>
              <a:t>21/1/2013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F8FA-D41E-48EA-8F94-C6A72681C1E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41334051"/>
      </p:ext>
    </p:extLst>
  </p:cSld>
  <p:clrMapOvr>
    <a:masterClrMapping/>
  </p:clrMapOvr>
  <p:transition spd="slow" advTm="10793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EC171-3870-4713-9381-D505FE353404}" type="datetimeFigureOut">
              <a:rPr lang="el-GR" smtClean="0"/>
              <a:t>21/1/2013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F8FA-D41E-48EA-8F94-C6A72681C1E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32903837"/>
      </p:ext>
    </p:extLst>
  </p:cSld>
  <p:clrMapOvr>
    <a:masterClrMapping/>
  </p:clrMapOvr>
  <p:transition spd="slow" advTm="10793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EC171-3870-4713-9381-D505FE353404}" type="datetimeFigureOut">
              <a:rPr lang="el-GR" smtClean="0"/>
              <a:t>21/1/2013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F8FA-D41E-48EA-8F94-C6A72681C1E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17100594"/>
      </p:ext>
    </p:extLst>
  </p:cSld>
  <p:clrMapOvr>
    <a:masterClrMapping/>
  </p:clrMapOvr>
  <p:transition spd="slow" advTm="10793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EC171-3870-4713-9381-D505FE353404}" type="datetimeFigureOut">
              <a:rPr lang="el-GR" smtClean="0"/>
              <a:t>21/1/2013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5F8FA-D41E-48EA-8F94-C6A72681C1E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87170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0793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1470025"/>
          </a:xfrm>
          <a:solidFill>
            <a:schemeClr val="accent3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/>
          <a:lstStyle/>
          <a:p>
            <a:r>
              <a:rPr lang="el-GR" dirty="0" smtClean="0"/>
              <a:t>ΕΤΑΙΡΙΚΗ ΚΟΙΝΩΝΙΚΗ ΕΥΘΥΝΗ</a:t>
            </a:r>
            <a:endParaRPr lang="el-GR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861048"/>
            <a:ext cx="6336704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267952"/>
      </p:ext>
    </p:extLst>
  </p:cSld>
  <p:clrMapOvr>
    <a:masterClrMapping/>
  </p:clrMapOvr>
  <p:transition spd="slow" advTm="4503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Adam Smith, </a:t>
            </a:r>
            <a:r>
              <a:rPr lang="el-GR" sz="3200" dirty="0" smtClean="0"/>
              <a:t>οικονομολόγος.</a:t>
            </a:r>
            <a:endParaRPr lang="el-GR" sz="3200" dirty="0"/>
          </a:p>
        </p:txBody>
      </p:sp>
      <p:pic>
        <p:nvPicPr>
          <p:cNvPr id="5" name="Θέση εικόνας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" r="2201"/>
          <a:stretch>
            <a:fillRect/>
          </a:stretch>
        </p:blipFill>
        <p:spPr>
          <a:xfrm>
            <a:off x="1792288" y="612775"/>
            <a:ext cx="5486400" cy="4112369"/>
          </a:xfrm>
        </p:spPr>
      </p:pic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l-GR" sz="1800" b="1" dirty="0" smtClean="0"/>
              <a:t>‘’Ο Πλούτος των εθνών’’ -&gt; Βιομηχανική Επανάσταση</a:t>
            </a:r>
            <a:endParaRPr lang="el-GR" sz="1800" b="1" dirty="0"/>
          </a:p>
        </p:txBody>
      </p:sp>
    </p:spTree>
    <p:extLst>
      <p:ext uri="{BB962C8B-B14F-4D97-AF65-F5344CB8AC3E}">
        <p14:creationId xmlns:p14="http://schemas.microsoft.com/office/powerpoint/2010/main" val="2376680966"/>
      </p:ext>
    </p:extLst>
  </p:cSld>
  <p:clrMapOvr>
    <a:masterClrMapping/>
  </p:clrMapOvr>
  <p:transition spd="slow" advTm="12097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547664" y="764704"/>
            <a:ext cx="6048672" cy="898717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el-GR" sz="3600" dirty="0" smtClean="0"/>
              <a:t>Βιομηχανική Επανάσταση</a:t>
            </a:r>
            <a:endParaRPr lang="el-GR" sz="3600" dirty="0"/>
          </a:p>
        </p:txBody>
      </p:sp>
      <p:pic>
        <p:nvPicPr>
          <p:cNvPr id="5" name="Θέση περιεχομένου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16831"/>
            <a:ext cx="3528392" cy="3888433"/>
          </a:xfrm>
        </p:spPr>
      </p:pic>
      <p:pic>
        <p:nvPicPr>
          <p:cNvPr id="6" name="Θέση περιεχομένου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916832"/>
            <a:ext cx="3528392" cy="3888432"/>
          </a:xfrm>
        </p:spPr>
      </p:pic>
    </p:spTree>
    <p:extLst>
      <p:ext uri="{BB962C8B-B14F-4D97-AF65-F5344CB8AC3E}">
        <p14:creationId xmlns:p14="http://schemas.microsoft.com/office/powerpoint/2010/main" val="1943428940"/>
      </p:ext>
    </p:extLst>
  </p:cSld>
  <p:clrMapOvr>
    <a:masterClrMapping/>
  </p:clrMapOvr>
  <p:transition spd="slow" advTm="9144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475656" y="692696"/>
            <a:ext cx="5976664" cy="93610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el-GR" sz="3600" dirty="0" smtClean="0"/>
              <a:t>Γαλλική Επανάσταση</a:t>
            </a:r>
            <a:endParaRPr lang="el-GR" sz="3600" dirty="0"/>
          </a:p>
        </p:txBody>
      </p:sp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844824"/>
            <a:ext cx="5760640" cy="3960439"/>
          </a:xfrm>
        </p:spPr>
      </p:pic>
    </p:spTree>
    <p:extLst>
      <p:ext uri="{BB962C8B-B14F-4D97-AF65-F5344CB8AC3E}">
        <p14:creationId xmlns:p14="http://schemas.microsoft.com/office/powerpoint/2010/main" val="2320813614"/>
      </p:ext>
    </p:extLst>
  </p:cSld>
  <p:clrMapOvr>
    <a:masterClrMapping/>
  </p:clrMapOvr>
  <p:transition spd="slow" advTm="17191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085584" cy="1224136"/>
          </a:xfrm>
        </p:spPr>
        <p:txBody>
          <a:bodyPr>
            <a:normAutofit/>
          </a:bodyPr>
          <a:lstStyle/>
          <a:p>
            <a:r>
              <a:rPr lang="el-GR" sz="2800" i="1" dirty="0" smtClean="0"/>
              <a:t> </a:t>
            </a:r>
            <a:r>
              <a:rPr lang="el-GR" sz="2800" i="1" dirty="0">
                <a:solidFill>
                  <a:schemeClr val="accent2">
                    <a:lumMod val="75000"/>
                  </a:schemeClr>
                </a:solidFill>
              </a:rPr>
              <a:t>μετακίνηση αστικών </a:t>
            </a:r>
            <a:r>
              <a:rPr lang="el-GR" sz="2800" i="1" dirty="0" smtClean="0">
                <a:solidFill>
                  <a:schemeClr val="accent2">
                    <a:lumMod val="75000"/>
                  </a:schemeClr>
                </a:solidFill>
              </a:rPr>
              <a:t>δικαιωμάτων</a:t>
            </a:r>
            <a:r>
              <a:rPr lang="el-GR" sz="2800" i="1" dirty="0" smtClean="0"/>
              <a:t>, </a:t>
            </a:r>
            <a:r>
              <a:rPr lang="el-GR" sz="2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καταναλωτισμός</a:t>
            </a:r>
            <a:r>
              <a:rPr lang="el-GR" sz="2800" i="1" dirty="0" smtClean="0"/>
              <a:t>, </a:t>
            </a:r>
            <a:r>
              <a:rPr lang="el-GR" sz="2800" i="1" dirty="0" smtClean="0">
                <a:solidFill>
                  <a:srgbClr val="00B050"/>
                </a:solidFill>
              </a:rPr>
              <a:t>περιβαλλοντική </a:t>
            </a:r>
            <a:r>
              <a:rPr lang="el-GR" sz="2800" i="1" dirty="0">
                <a:solidFill>
                  <a:srgbClr val="00B050"/>
                </a:solidFill>
              </a:rPr>
              <a:t>συνείδηση </a:t>
            </a:r>
            <a:endParaRPr lang="el-GR" sz="2800" dirty="0">
              <a:solidFill>
                <a:srgbClr val="00B050"/>
              </a:solidFill>
            </a:endParaRPr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 smtClean="0"/>
              <a:t>1960</a:t>
            </a:r>
            <a:endParaRPr lang="el-GR" dirty="0"/>
          </a:p>
        </p:txBody>
      </p:sp>
      <p:pic>
        <p:nvPicPr>
          <p:cNvPr id="7" name="Θέση περιεχομένου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76872"/>
            <a:ext cx="3960440" cy="3888432"/>
          </a:xfrm>
        </p:spPr>
      </p:pic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l-GR" dirty="0" smtClean="0"/>
              <a:t>1970</a:t>
            </a:r>
            <a:endParaRPr lang="el-GR" dirty="0"/>
          </a:p>
        </p:txBody>
      </p:sp>
      <p:pic>
        <p:nvPicPr>
          <p:cNvPr id="8" name="Θέση περιεχομένου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276872"/>
            <a:ext cx="3600400" cy="3888432"/>
          </a:xfrm>
        </p:spPr>
      </p:pic>
    </p:spTree>
    <p:extLst>
      <p:ext uri="{BB962C8B-B14F-4D97-AF65-F5344CB8AC3E}">
        <p14:creationId xmlns:p14="http://schemas.microsoft.com/office/powerpoint/2010/main" val="3470674228"/>
      </p:ext>
    </p:extLst>
  </p:cSld>
  <p:clrMapOvr>
    <a:masterClrMapping/>
  </p:clrMapOvr>
  <p:transition spd="slow" advTm="20695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2051720" y="836712"/>
            <a:ext cx="5184576" cy="864096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l-GR" sz="3600" dirty="0" smtClean="0"/>
              <a:t>1995-ΙΔΡΥΣΗ ΤΗΣ ΕΚΕ</a:t>
            </a:r>
            <a:endParaRPr lang="el-GR" sz="3600" dirty="0"/>
          </a:p>
        </p:txBody>
      </p:sp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988840"/>
            <a:ext cx="5328592" cy="3528392"/>
          </a:xfrm>
        </p:spPr>
      </p:pic>
    </p:spTree>
    <p:extLst>
      <p:ext uri="{BB962C8B-B14F-4D97-AF65-F5344CB8AC3E}">
        <p14:creationId xmlns:p14="http://schemas.microsoft.com/office/powerpoint/2010/main" val="2506955952"/>
      </p:ext>
    </p:extLst>
  </p:cSld>
  <p:clrMapOvr>
    <a:masterClrMapping/>
  </p:clrMapOvr>
  <p:transition spd="slow" advTm="10135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344816" cy="85010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l-GR" sz="3600" dirty="0" smtClean="0"/>
              <a:t>ΚΩΔΙΚΑΣ ΕΠΙΧΕΙΡΗΣΙΑΚΗΣ ΗΘΙΚΗΣ</a:t>
            </a:r>
            <a:endParaRPr lang="el-GR" sz="36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124943"/>
          </a:xfrm>
        </p:spPr>
        <p:txBody>
          <a:bodyPr>
            <a:noAutofit/>
          </a:bodyPr>
          <a:lstStyle/>
          <a:p>
            <a:r>
              <a:rPr lang="el-GR" dirty="0" smtClean="0">
                <a:solidFill>
                  <a:schemeClr val="accent5">
                    <a:lumMod val="50000"/>
                  </a:schemeClr>
                </a:solidFill>
              </a:rPr>
              <a:t>Ανθρώπινα δικαιώματα</a:t>
            </a:r>
          </a:p>
          <a:p>
            <a:pPr marL="0" indent="0">
              <a:buNone/>
            </a:pPr>
            <a:endParaRPr lang="el-GR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l-GR" dirty="0" smtClean="0">
                <a:solidFill>
                  <a:schemeClr val="accent5">
                    <a:lumMod val="50000"/>
                  </a:schemeClr>
                </a:solidFill>
              </a:rPr>
              <a:t>Συνθήκες εργασίας</a:t>
            </a:r>
          </a:p>
          <a:p>
            <a:pPr marL="0" indent="0">
              <a:buNone/>
            </a:pPr>
            <a:endParaRPr lang="el-GR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l-GR" dirty="0" smtClean="0">
                <a:solidFill>
                  <a:schemeClr val="accent5">
                    <a:lumMod val="50000"/>
                  </a:schemeClr>
                </a:solidFill>
              </a:rPr>
              <a:t>Περιβάλλον</a:t>
            </a:r>
          </a:p>
          <a:p>
            <a:endParaRPr lang="el-GR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l-GR" dirty="0" smtClean="0">
                <a:solidFill>
                  <a:schemeClr val="accent5">
                    <a:lumMod val="50000"/>
                  </a:schemeClr>
                </a:solidFill>
              </a:rPr>
              <a:t>Καταπολέμηση της διαφθοράς</a:t>
            </a:r>
            <a:endParaRPr lang="el-GR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01775"/>
      </p:ext>
    </p:extLst>
  </p:cSld>
  <p:clrMapOvr>
    <a:masterClrMapping/>
  </p:clrMapOvr>
  <p:transition spd="slow" advTm="6447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7571185" cy="490066"/>
          </a:xfrm>
        </p:spPr>
        <p:txBody>
          <a:bodyPr>
            <a:normAutofit fontScale="90000"/>
          </a:bodyPr>
          <a:lstStyle/>
          <a:p>
            <a:endParaRPr lang="el-GR" dirty="0"/>
          </a:p>
        </p:txBody>
      </p:sp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08720"/>
            <a:ext cx="8229600" cy="4289679"/>
          </a:xfrm>
        </p:spPr>
      </p:pic>
    </p:spTree>
    <p:extLst>
      <p:ext uri="{BB962C8B-B14F-4D97-AF65-F5344CB8AC3E}">
        <p14:creationId xmlns:p14="http://schemas.microsoft.com/office/powerpoint/2010/main" val="766862945"/>
      </p:ext>
    </p:extLst>
  </p:cSld>
  <p:clrMapOvr>
    <a:masterClrMapping/>
  </p:clrMapOvr>
  <p:transition spd="slow" advTm="14759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971600" y="1340768"/>
            <a:ext cx="7211144" cy="778098"/>
          </a:xfrm>
        </p:spPr>
        <p:txBody>
          <a:bodyPr/>
          <a:lstStyle/>
          <a:p>
            <a:endParaRPr lang="el-GR" dirty="0"/>
          </a:p>
        </p:txBody>
      </p:sp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08720"/>
            <a:ext cx="7232593" cy="4525963"/>
          </a:xfrm>
        </p:spPr>
      </p:pic>
    </p:spTree>
    <p:extLst>
      <p:ext uri="{BB962C8B-B14F-4D97-AF65-F5344CB8AC3E}">
        <p14:creationId xmlns:p14="http://schemas.microsoft.com/office/powerpoint/2010/main" val="3569087881"/>
      </p:ext>
    </p:extLst>
  </p:cSld>
  <p:clrMapOvr>
    <a:masterClrMapping/>
  </p:clrMapOvr>
  <p:transition spd="slow" advTm="25648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979712" y="1988840"/>
            <a:ext cx="4474840" cy="562074"/>
          </a:xfrm>
        </p:spPr>
        <p:txBody>
          <a:bodyPr>
            <a:normAutofit fontScale="90000"/>
          </a:bodyPr>
          <a:lstStyle/>
          <a:p>
            <a:endParaRPr lang="el-GR" dirty="0"/>
          </a:p>
        </p:txBody>
      </p:sp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268760"/>
            <a:ext cx="5760640" cy="4104455"/>
          </a:xfrm>
        </p:spPr>
      </p:pic>
    </p:spTree>
    <p:extLst>
      <p:ext uri="{BB962C8B-B14F-4D97-AF65-F5344CB8AC3E}">
        <p14:creationId xmlns:p14="http://schemas.microsoft.com/office/powerpoint/2010/main" val="2280273078"/>
      </p:ext>
    </p:extLst>
  </p:cSld>
  <p:clrMapOvr>
    <a:masterClrMapping/>
  </p:clrMapOvr>
  <p:transition spd="slow" advTm="17163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086100" y="2799629"/>
            <a:ext cx="2530624" cy="490066"/>
          </a:xfrm>
        </p:spPr>
        <p:txBody>
          <a:bodyPr>
            <a:normAutofit fontScale="90000"/>
          </a:bodyPr>
          <a:lstStyle/>
          <a:p>
            <a:endParaRPr lang="el-GR" dirty="0"/>
          </a:p>
        </p:txBody>
      </p:sp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196752"/>
            <a:ext cx="5760640" cy="4320480"/>
          </a:xfrm>
        </p:spPr>
      </p:pic>
    </p:spTree>
    <p:extLst>
      <p:ext uri="{BB962C8B-B14F-4D97-AF65-F5344CB8AC3E}">
        <p14:creationId xmlns:p14="http://schemas.microsoft.com/office/powerpoint/2010/main" val="894922281"/>
      </p:ext>
    </p:extLst>
  </p:cSld>
  <p:clrMapOvr>
    <a:masterClrMapping/>
  </p:clrMapOvr>
  <p:transition spd="slow" advTm="10516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786210"/>
          </a:xfrm>
        </p:spPr>
        <p:txBody>
          <a:bodyPr>
            <a:normAutofit/>
          </a:bodyPr>
          <a:lstStyle/>
          <a:p>
            <a:r>
              <a:rPr lang="el-GR" dirty="0" smtClean="0"/>
              <a:t>ΕΤΑΙΡΙΚΗ ΚΟΙΝΩΝΙΚΗ ΕΥΘΥΝΗ</a:t>
            </a:r>
            <a:br>
              <a:rPr lang="el-GR" dirty="0" smtClean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539552" y="2852936"/>
            <a:ext cx="8229600" cy="1872208"/>
          </a:xfrm>
          <a:solidFill>
            <a:schemeClr val="accent3">
              <a:lumMod val="75000"/>
            </a:schemeClr>
          </a:solidFill>
        </p:spPr>
        <p:txBody>
          <a:bodyPr/>
          <a:lstStyle/>
          <a:p>
            <a:r>
              <a:rPr lang="el-GR" dirty="0" smtClean="0"/>
              <a:t>ΟΡΙΣΜΟΣ</a:t>
            </a:r>
          </a:p>
          <a:p>
            <a:r>
              <a:rPr lang="el-GR" dirty="0" smtClean="0"/>
              <a:t>ΙΣΤΟΡΙΚΗ ΑΝΑΔΡΟΜΗ </a:t>
            </a:r>
          </a:p>
          <a:p>
            <a:r>
              <a:rPr lang="el-GR" dirty="0" smtClean="0"/>
              <a:t>ΚΩΔΙΚΑΣ ΕΠΙΧΕΙΡΗΣΙΑΚΗΣ ΗΘΙΚΗΣ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837258146"/>
      </p:ext>
    </p:extLst>
  </p:cSld>
  <p:clrMapOvr>
    <a:masterClrMapping/>
  </p:clrMapOvr>
  <p:transition spd="slow" advTm="4673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86780718"/>
      </p:ext>
    </p:extLst>
  </p:cSld>
  <p:clrMapOvr>
    <a:masterClrMapping/>
  </p:clrMapOvr>
  <p:transition spd="slow" advTm="10793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3008313" cy="73000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l-GR" sz="4000" dirty="0" smtClean="0"/>
              <a:t>ΟΡΙΣΜΟΣ</a:t>
            </a:r>
            <a:endParaRPr lang="el-GR" sz="4000" dirty="0"/>
          </a:p>
        </p:txBody>
      </p:sp>
      <p:pic>
        <p:nvPicPr>
          <p:cNvPr id="5" name="Θέση περιεχομένου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3" y="764704"/>
            <a:ext cx="4536504" cy="5256584"/>
          </a:xfrm>
        </p:spPr>
      </p:pic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l-GR" sz="2400" i="1" dirty="0"/>
              <a:t>Ο </a:t>
            </a:r>
            <a:r>
              <a:rPr lang="el-GR" sz="2400" i="1" dirty="0" smtClean="0"/>
              <a:t>όρος</a:t>
            </a:r>
          </a:p>
          <a:p>
            <a:r>
              <a:rPr lang="el-GR" sz="2400" i="1" dirty="0" smtClean="0"/>
              <a:t> </a:t>
            </a:r>
            <a:r>
              <a:rPr lang="el-GR" sz="2400" b="1" i="1" dirty="0"/>
              <a:t>Εταιρική κοινωνική ευθύνη</a:t>
            </a:r>
            <a:r>
              <a:rPr lang="el-GR" sz="2400" i="1" dirty="0"/>
              <a:t> αναφέρεται στις ενέργειες των επιχειρήσεων που αποσκοπούν στην συμβολή αντιμετώπισης περιβαλλοντικών και κοινωνικών ζητημάτων</a:t>
            </a:r>
            <a:r>
              <a:rPr lang="el-GR" sz="2400" i="1"/>
              <a:t>. </a:t>
            </a:r>
            <a:endParaRPr lang="el-GR" sz="2400" i="1" dirty="0"/>
          </a:p>
        </p:txBody>
      </p:sp>
    </p:spTree>
    <p:extLst>
      <p:ext uri="{BB962C8B-B14F-4D97-AF65-F5344CB8AC3E}">
        <p14:creationId xmlns:p14="http://schemas.microsoft.com/office/powerpoint/2010/main" val="330947717"/>
      </p:ext>
    </p:extLst>
  </p:cSld>
  <p:clrMapOvr>
    <a:masterClrMapping/>
  </p:clrMapOvr>
  <p:transition spd="slow" advTm="188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632848" cy="108012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l-GR" dirty="0" smtClean="0">
                <a:solidFill>
                  <a:schemeClr val="accent2"/>
                </a:solidFill>
              </a:rPr>
              <a:t>ΚΟΙΝΩΝΙΑ</a:t>
            </a:r>
            <a:r>
              <a:rPr lang="el-GR" dirty="0" smtClean="0"/>
              <a:t>              </a:t>
            </a:r>
            <a:r>
              <a:rPr lang="el-GR" dirty="0" smtClean="0">
                <a:solidFill>
                  <a:srgbClr val="00B050"/>
                </a:solidFill>
              </a:rPr>
              <a:t>ΠΕΡΙΒΑΛΛΟΝ</a:t>
            </a:r>
            <a:endParaRPr lang="el-GR" dirty="0">
              <a:solidFill>
                <a:srgbClr val="00B050"/>
              </a:solidFill>
            </a:endParaRPr>
          </a:p>
        </p:txBody>
      </p:sp>
      <p:pic>
        <p:nvPicPr>
          <p:cNvPr id="5" name="Θέση περιεχομένου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44824"/>
            <a:ext cx="3528392" cy="3960440"/>
          </a:xfrm>
        </p:spPr>
      </p:pic>
      <p:pic>
        <p:nvPicPr>
          <p:cNvPr id="3" name="Θέση περιεχομένου 2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700808"/>
            <a:ext cx="2937644" cy="4392488"/>
          </a:xfrm>
        </p:spPr>
      </p:pic>
    </p:spTree>
    <p:extLst>
      <p:ext uri="{BB962C8B-B14F-4D97-AF65-F5344CB8AC3E}">
        <p14:creationId xmlns:p14="http://schemas.microsoft.com/office/powerpoint/2010/main" val="193995948"/>
      </p:ext>
    </p:extLst>
  </p:cSld>
  <p:clrMapOvr>
    <a:masterClrMapping/>
  </p:clrMapOvr>
  <p:transition spd="slow" advTm="13961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2339752" y="260648"/>
            <a:ext cx="4546848" cy="994122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l-GR" sz="4000" dirty="0" smtClean="0"/>
              <a:t>ΙΣΤΟΡΙΚΗ ΑΝΑΔΡΟΜΗ</a:t>
            </a:r>
            <a:endParaRPr lang="el-GR" sz="4000" dirty="0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55576" y="1556792"/>
            <a:ext cx="3176092" cy="936104"/>
          </a:xfrm>
        </p:spPr>
        <p:txBody>
          <a:bodyPr>
            <a:normAutofit/>
          </a:bodyPr>
          <a:lstStyle/>
          <a:p>
            <a:endParaRPr lang="el-GR" dirty="0"/>
          </a:p>
        </p:txBody>
      </p:sp>
      <p:pic>
        <p:nvPicPr>
          <p:cNvPr id="7" name="Θέση περιεχομένου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996952"/>
            <a:ext cx="3528392" cy="3096344"/>
          </a:xfrm>
        </p:spPr>
      </p:pic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395536" y="1484784"/>
            <a:ext cx="7344816" cy="1080120"/>
          </a:xfrm>
          <a:solidFill>
            <a:schemeClr val="bg2">
              <a:lumMod val="75000"/>
            </a:schemeClr>
          </a:solidFill>
        </p:spPr>
        <p:txBody>
          <a:bodyPr>
            <a:normAutofit fontScale="70000" lnSpcReduction="20000"/>
          </a:bodyPr>
          <a:lstStyle/>
          <a:p>
            <a:r>
              <a:rPr lang="el-GR" dirty="0" smtClean="0"/>
              <a:t>Νόμος   Χαμουραμπί</a:t>
            </a:r>
          </a:p>
          <a:p>
            <a:r>
              <a:rPr lang="el-GR" i="1" dirty="0" smtClean="0"/>
              <a:t>   Στην Αρχαία Μεσοποταμία (1700 </a:t>
            </a:r>
            <a:r>
              <a:rPr lang="el-GR" i="1" dirty="0" err="1" smtClean="0"/>
              <a:t>π.Χ.</a:t>
            </a:r>
            <a:r>
              <a:rPr lang="el-GR" i="1" dirty="0" smtClean="0"/>
              <a:t>) ο νόμος του Χαμουραμπί καταδίκαζε σε θάνατο τους οικοδόμους, αγρότες και άλλους επαγγελματίες στους εργάτες των οποίων τύχαινε θανατηφόρο εργατικό ατύχημα.</a:t>
            </a:r>
            <a:endParaRPr lang="el-GR" dirty="0"/>
          </a:p>
        </p:txBody>
      </p:sp>
      <p:pic>
        <p:nvPicPr>
          <p:cNvPr id="8" name="Θέση περιεχομένου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924944"/>
            <a:ext cx="3917823" cy="3096344"/>
          </a:xfrm>
        </p:spPr>
      </p:pic>
    </p:spTree>
    <p:extLst>
      <p:ext uri="{BB962C8B-B14F-4D97-AF65-F5344CB8AC3E}">
        <p14:creationId xmlns:p14="http://schemas.microsoft.com/office/powerpoint/2010/main" val="2991214245"/>
      </p:ext>
    </p:extLst>
  </p:cSld>
  <p:clrMapOvr>
    <a:masterClrMapping/>
  </p:clrMapOvr>
  <p:transition spd="slow" advTm="21304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691680" y="692696"/>
            <a:ext cx="6048672" cy="70609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l-GR" sz="3600" dirty="0" smtClean="0">
                <a:solidFill>
                  <a:schemeClr val="bg2">
                    <a:lumMod val="10000"/>
                  </a:schemeClr>
                </a:solidFill>
              </a:rPr>
              <a:t>Αρχαία Ελλάδα</a:t>
            </a:r>
            <a:endParaRPr lang="el-GR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700808"/>
            <a:ext cx="6984776" cy="4392488"/>
          </a:xfrm>
        </p:spPr>
      </p:pic>
    </p:spTree>
    <p:extLst>
      <p:ext uri="{BB962C8B-B14F-4D97-AF65-F5344CB8AC3E}">
        <p14:creationId xmlns:p14="http://schemas.microsoft.com/office/powerpoint/2010/main" val="3180660328"/>
      </p:ext>
    </p:extLst>
  </p:cSld>
  <p:clrMapOvr>
    <a:masterClrMapping/>
  </p:clrMapOvr>
  <p:transition spd="slow" advTm="9891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2195736" y="620688"/>
            <a:ext cx="4834880" cy="706090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l-GR" sz="3600" dirty="0" smtClean="0"/>
              <a:t>Αρχαία Ρώμη</a:t>
            </a:r>
            <a:endParaRPr lang="el-GR" sz="3600" dirty="0"/>
          </a:p>
        </p:txBody>
      </p:sp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00808"/>
            <a:ext cx="6336704" cy="4248472"/>
          </a:xfrm>
        </p:spPr>
      </p:pic>
    </p:spTree>
    <p:extLst>
      <p:ext uri="{BB962C8B-B14F-4D97-AF65-F5344CB8AC3E}">
        <p14:creationId xmlns:p14="http://schemas.microsoft.com/office/powerpoint/2010/main" val="3533542353"/>
      </p:ext>
    </p:extLst>
  </p:cSld>
  <p:clrMapOvr>
    <a:masterClrMapping/>
  </p:clrMapOvr>
  <p:transition spd="slow" advTm="6474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907704" y="404664"/>
            <a:ext cx="4968552" cy="926976"/>
          </a:xfrm>
          <a:solidFill>
            <a:srgbClr val="FFC000"/>
          </a:solidFill>
        </p:spPr>
        <p:txBody>
          <a:bodyPr/>
          <a:lstStyle/>
          <a:p>
            <a:r>
              <a:rPr lang="el-GR" dirty="0" smtClean="0"/>
              <a:t>Χριστιανισμός</a:t>
            </a:r>
            <a:endParaRPr lang="el-GR" dirty="0"/>
          </a:p>
        </p:txBody>
      </p:sp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72816"/>
            <a:ext cx="5976663" cy="4032448"/>
          </a:xfrm>
        </p:spPr>
      </p:pic>
    </p:spTree>
    <p:extLst>
      <p:ext uri="{BB962C8B-B14F-4D97-AF65-F5344CB8AC3E}">
        <p14:creationId xmlns:p14="http://schemas.microsoft.com/office/powerpoint/2010/main" val="658846167"/>
      </p:ext>
    </p:extLst>
  </p:cSld>
  <p:clrMapOvr>
    <a:masterClrMapping/>
  </p:clrMapOvr>
  <p:transition spd="slow" advTm="7323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2123728" y="404664"/>
            <a:ext cx="4464496" cy="850106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l-GR" sz="3600" dirty="0" smtClean="0"/>
              <a:t>Ανατολικές Ινδίες</a:t>
            </a:r>
            <a:endParaRPr lang="el-GR" sz="3600" dirty="0"/>
          </a:p>
        </p:txBody>
      </p:sp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340768"/>
            <a:ext cx="5400600" cy="4680519"/>
          </a:xfrm>
        </p:spPr>
      </p:pic>
    </p:spTree>
    <p:extLst>
      <p:ext uri="{BB962C8B-B14F-4D97-AF65-F5344CB8AC3E}">
        <p14:creationId xmlns:p14="http://schemas.microsoft.com/office/powerpoint/2010/main" val="2122742704"/>
      </p:ext>
    </p:extLst>
  </p:cSld>
  <p:clrMapOvr>
    <a:masterClrMapping/>
  </p:clrMapOvr>
  <p:transition spd="slow" advTm="8573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121</Words>
  <Application>Microsoft Office PowerPoint</Application>
  <PresentationFormat>Προβολή στην οθόνη (4:3)</PresentationFormat>
  <Paragraphs>32</Paragraphs>
  <Slides>20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20</vt:i4>
      </vt:variant>
    </vt:vector>
  </HeadingPairs>
  <TitlesOfParts>
    <vt:vector size="21" baseType="lpstr">
      <vt:lpstr>Θέμα του Office</vt:lpstr>
      <vt:lpstr>ΕΤΑΙΡΙΚΗ ΚΟΙΝΩΝΙΚΗ ΕΥΘΥΝΗ</vt:lpstr>
      <vt:lpstr>ΕΤΑΙΡΙΚΗ ΚΟΙΝΩΝΙΚΗ ΕΥΘΥΝΗ </vt:lpstr>
      <vt:lpstr>ΟΡΙΣΜΟΣ</vt:lpstr>
      <vt:lpstr>ΚΟΙΝΩΝΙΑ              ΠΕΡΙΒΑΛΛΟΝ</vt:lpstr>
      <vt:lpstr>ΙΣΤΟΡΙΚΗ ΑΝΑΔΡΟΜΗ</vt:lpstr>
      <vt:lpstr>Αρχαία Ελλάδα</vt:lpstr>
      <vt:lpstr>Αρχαία Ρώμη</vt:lpstr>
      <vt:lpstr>Χριστιανισμός</vt:lpstr>
      <vt:lpstr>Ανατολικές Ινδίες</vt:lpstr>
      <vt:lpstr>Adam Smith, οικονομολόγος.</vt:lpstr>
      <vt:lpstr>Βιομηχανική Επανάσταση</vt:lpstr>
      <vt:lpstr>Γαλλική Επανάσταση</vt:lpstr>
      <vt:lpstr> μετακίνηση αστικών δικαιωμάτων, καταναλωτισμός, περιβαλλοντική συνείδηση </vt:lpstr>
      <vt:lpstr>1995-ΙΔΡΥΣΗ ΤΗΣ ΕΚΕ</vt:lpstr>
      <vt:lpstr>ΚΩΔΙΚΑΣ ΕΠΙΧΕΙΡΗΣΙΑΚΗΣ ΗΘΙΚΗΣ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ΕΤΑΙΡΙΚΗ ΚΟΙΝΩΝΙΚΗ ΕΥΘΥΝΗ</dc:title>
  <dc:creator>computer</dc:creator>
  <cp:lastModifiedBy>computer</cp:lastModifiedBy>
  <cp:revision>20</cp:revision>
  <dcterms:created xsi:type="dcterms:W3CDTF">2013-01-20T23:01:49Z</dcterms:created>
  <dcterms:modified xsi:type="dcterms:W3CDTF">2013-01-21T15:52:40Z</dcterms:modified>
</cp:coreProperties>
</file>